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43" r:id="rId3"/>
    <p:sldId id="313" r:id="rId4"/>
    <p:sldId id="300" r:id="rId5"/>
    <p:sldId id="259" r:id="rId6"/>
    <p:sldId id="350" r:id="rId7"/>
    <p:sldId id="380" r:id="rId8"/>
    <p:sldId id="277" r:id="rId9"/>
    <p:sldId id="278" r:id="rId10"/>
    <p:sldId id="294" r:id="rId11"/>
    <p:sldId id="273" r:id="rId12"/>
    <p:sldId id="351" r:id="rId13"/>
    <p:sldId id="304" r:id="rId14"/>
    <p:sldId id="303" r:id="rId15"/>
    <p:sldId id="302" r:id="rId16"/>
    <p:sldId id="301" r:id="rId17"/>
    <p:sldId id="298" r:id="rId18"/>
    <p:sldId id="352" r:id="rId19"/>
    <p:sldId id="308" r:id="rId20"/>
    <p:sldId id="280" r:id="rId21"/>
    <p:sldId id="333" r:id="rId22"/>
    <p:sldId id="295" r:id="rId23"/>
    <p:sldId id="331" r:id="rId24"/>
    <p:sldId id="320" r:id="rId25"/>
    <p:sldId id="335" r:id="rId26"/>
    <p:sldId id="334" r:id="rId27"/>
    <p:sldId id="336" r:id="rId28"/>
    <p:sldId id="337" r:id="rId29"/>
    <p:sldId id="339" r:id="rId30"/>
    <p:sldId id="340" r:id="rId31"/>
    <p:sldId id="332" r:id="rId32"/>
    <p:sldId id="319" r:id="rId33"/>
    <p:sldId id="355" r:id="rId34"/>
    <p:sldId id="324" r:id="rId35"/>
    <p:sldId id="356" r:id="rId36"/>
    <p:sldId id="357" r:id="rId37"/>
    <p:sldId id="358" r:id="rId38"/>
    <p:sldId id="321" r:id="rId39"/>
    <p:sldId id="359" r:id="rId40"/>
    <p:sldId id="360" r:id="rId41"/>
    <p:sldId id="381" r:id="rId42"/>
    <p:sldId id="328" r:id="rId43"/>
    <p:sldId id="382" r:id="rId44"/>
    <p:sldId id="325" r:id="rId45"/>
    <p:sldId id="383" r:id="rId46"/>
    <p:sldId id="329" r:id="rId47"/>
    <p:sldId id="293" r:id="rId48"/>
    <p:sldId id="378" r:id="rId49"/>
    <p:sldId id="353" r:id="rId50"/>
    <p:sldId id="266" r:id="rId51"/>
    <p:sldId id="291" r:id="rId52"/>
    <p:sldId id="270" r:id="rId53"/>
    <p:sldId id="315" r:id="rId54"/>
    <p:sldId id="285" r:id="rId55"/>
    <p:sldId id="289" r:id="rId56"/>
    <p:sldId id="290" r:id="rId57"/>
    <p:sldId id="341" r:id="rId58"/>
    <p:sldId id="297" r:id="rId59"/>
    <p:sldId id="264" r:id="rId60"/>
    <p:sldId id="292" r:id="rId61"/>
    <p:sldId id="354" r:id="rId62"/>
    <p:sldId id="361" r:id="rId63"/>
    <p:sldId id="348" r:id="rId64"/>
    <p:sldId id="368" r:id="rId65"/>
    <p:sldId id="344" r:id="rId66"/>
    <p:sldId id="363" r:id="rId67"/>
    <p:sldId id="346" r:id="rId68"/>
    <p:sldId id="377" r:id="rId69"/>
    <p:sldId id="345" r:id="rId70"/>
    <p:sldId id="362" r:id="rId71"/>
    <p:sldId id="349" r:id="rId72"/>
    <p:sldId id="375" r:id="rId73"/>
    <p:sldId id="376" r:id="rId74"/>
    <p:sldId id="379" r:id="rId75"/>
    <p:sldId id="305" r:id="rId76"/>
    <p:sldId id="307" r:id="rId77"/>
    <p:sldId id="372" r:id="rId78"/>
    <p:sldId id="366" r:id="rId79"/>
    <p:sldId id="369" r:id="rId80"/>
    <p:sldId id="373" r:id="rId8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7" d="100"/>
          <a:sy n="67" d="100"/>
        </p:scale>
        <p:origin x="6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S2PM7Ut_63c" TargetMode="External"/><Relationship Id="rId2" Type="http://schemas.openxmlformats.org/officeDocument/2006/relationships/hyperlink" Target="https://www.youtube.com/watch?v=UD_y4HyltiU"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www.linkedin.com/in/travis-wayne-foot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Calibri Light"/>
              </a:rPr>
              <a:t>Agility for Business Analysis</a:t>
            </a:r>
            <a:endParaRPr lang="en-US"/>
          </a:p>
        </p:txBody>
      </p:sp>
      <p:sp>
        <p:nvSpPr>
          <p:cNvPr id="3" name="Subtitle 2"/>
          <p:cNvSpPr>
            <a:spLocks noGrp="1"/>
          </p:cNvSpPr>
          <p:nvPr>
            <p:ph type="subTitle" idx="1"/>
          </p:nvPr>
        </p:nvSpPr>
        <p:spPr/>
        <p:txBody>
          <a:bodyPr/>
          <a:lstStyle/>
          <a:p>
            <a:r>
              <a:rPr lang="en-US" dirty="0"/>
              <a:t>Travis Foote</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4195-1A15-477D-8E13-475C17B76240}"/>
              </a:ext>
            </a:extLst>
          </p:cNvPr>
          <p:cNvSpPr>
            <a:spLocks noGrp="1"/>
          </p:cNvSpPr>
          <p:nvPr>
            <p:ph type="title"/>
          </p:nvPr>
        </p:nvSpPr>
        <p:spPr/>
        <p:txBody>
          <a:bodyPr/>
          <a:lstStyle/>
          <a:p>
            <a:r>
              <a:rPr lang="en-US" dirty="0"/>
              <a:t>Is improving agility always important?</a:t>
            </a:r>
          </a:p>
        </p:txBody>
      </p:sp>
      <p:sp>
        <p:nvSpPr>
          <p:cNvPr id="3" name="Content Placeholder 2">
            <a:extLst>
              <a:ext uri="{FF2B5EF4-FFF2-40B4-BE49-F238E27FC236}">
                <a16:creationId xmlns:a16="http://schemas.microsoft.com/office/drawing/2014/main" id="{78CCC320-2432-408A-B3BD-05BF33CDDDA7}"/>
              </a:ext>
            </a:extLst>
          </p:cNvPr>
          <p:cNvSpPr>
            <a:spLocks noGrp="1"/>
          </p:cNvSpPr>
          <p:nvPr>
            <p:ph idx="1"/>
          </p:nvPr>
        </p:nvSpPr>
        <p:spPr/>
        <p:txBody>
          <a:bodyPr/>
          <a:lstStyle/>
          <a:p>
            <a:r>
              <a:rPr lang="en-US" dirty="0"/>
              <a:t>High uncertainty</a:t>
            </a:r>
          </a:p>
          <a:p>
            <a:pPr lvl="1"/>
            <a:r>
              <a:rPr lang="en-US" dirty="0"/>
              <a:t>Stacey chart</a:t>
            </a:r>
          </a:p>
          <a:p>
            <a:r>
              <a:rPr lang="en-US" dirty="0"/>
              <a:t>Fast moving industry</a:t>
            </a:r>
          </a:p>
          <a:p>
            <a:r>
              <a:rPr lang="en-US" dirty="0"/>
              <a:t>Information is well distributed and less of an advantage</a:t>
            </a:r>
          </a:p>
          <a:p>
            <a:pPr lvl="1"/>
            <a:r>
              <a:rPr lang="en-US" dirty="0"/>
              <a:t>Process is the new advantage</a:t>
            </a:r>
          </a:p>
          <a:p>
            <a:pPr lvl="1"/>
            <a:r>
              <a:rPr lang="en-US" dirty="0"/>
              <a:t>Understand a user problem and provide the user a quality solution the fastest</a:t>
            </a:r>
          </a:p>
          <a:p>
            <a:r>
              <a:rPr lang="en-US" dirty="0"/>
              <a:t>Creating something brand new</a:t>
            </a:r>
          </a:p>
          <a:p>
            <a:pPr lvl="1"/>
            <a:r>
              <a:rPr lang="en-US" dirty="0"/>
              <a:t>Lean startup hypothesis solving methods</a:t>
            </a:r>
          </a:p>
        </p:txBody>
      </p:sp>
    </p:spTree>
    <p:extLst>
      <p:ext uri="{BB962C8B-B14F-4D97-AF65-F5344CB8AC3E}">
        <p14:creationId xmlns:p14="http://schemas.microsoft.com/office/powerpoint/2010/main" val="342229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91786-8490-4C2E-A522-4FF86E12D046}"/>
              </a:ext>
            </a:extLst>
          </p:cNvPr>
          <p:cNvSpPr>
            <a:spLocks noGrp="1"/>
          </p:cNvSpPr>
          <p:nvPr>
            <p:ph type="title"/>
          </p:nvPr>
        </p:nvSpPr>
        <p:spPr/>
        <p:txBody>
          <a:bodyPr/>
          <a:lstStyle/>
          <a:p>
            <a:r>
              <a:rPr lang="en-US" dirty="0">
                <a:cs typeface="Calibri"/>
              </a:rPr>
              <a:t>Stacey Complexity Matrix</a:t>
            </a:r>
            <a:endParaRPr lang="en-US" dirty="0"/>
          </a:p>
        </p:txBody>
      </p:sp>
      <p:sp>
        <p:nvSpPr>
          <p:cNvPr id="3" name="Content Placeholder 2">
            <a:extLst>
              <a:ext uri="{FF2B5EF4-FFF2-40B4-BE49-F238E27FC236}">
                <a16:creationId xmlns:a16="http://schemas.microsoft.com/office/drawing/2014/main" id="{F41166C9-9F86-4B16-8393-391F68357FD1}"/>
              </a:ext>
            </a:extLst>
          </p:cNvPr>
          <p:cNvSpPr>
            <a:spLocks noGrp="1"/>
          </p:cNvSpPr>
          <p:nvPr>
            <p:ph idx="1"/>
          </p:nvPr>
        </p:nvSpPr>
        <p:spPr>
          <a:xfrm>
            <a:off x="838200" y="1825625"/>
            <a:ext cx="5660571" cy="4351338"/>
          </a:xfrm>
        </p:spPr>
        <p:txBody>
          <a:bodyPr>
            <a:normAutofit/>
          </a:bodyPr>
          <a:lstStyle/>
          <a:p>
            <a:r>
              <a:rPr lang="en-US" dirty="0"/>
              <a:t>When do you adjust your delivery process?</a:t>
            </a:r>
          </a:p>
          <a:p>
            <a:r>
              <a:rPr lang="en-US" dirty="0"/>
              <a:t>When delivery becomes complicated or complex</a:t>
            </a:r>
          </a:p>
          <a:p>
            <a:r>
              <a:rPr lang="en-US" dirty="0"/>
              <a:t>Simple delivery means you should be hands off, don’t put process into a straightforward delivery</a:t>
            </a:r>
          </a:p>
          <a:p>
            <a:r>
              <a:rPr lang="en-US" dirty="0"/>
              <a:t>Anarchy delivery means that there is no process or mindset that can help you deliver</a:t>
            </a:r>
          </a:p>
        </p:txBody>
      </p:sp>
      <p:pic>
        <p:nvPicPr>
          <p:cNvPr id="1026" name="Picture 2" descr="Image result for stacey matrix">
            <a:extLst>
              <a:ext uri="{FF2B5EF4-FFF2-40B4-BE49-F238E27FC236}">
                <a16:creationId xmlns:a16="http://schemas.microsoft.com/office/drawing/2014/main" id="{33541531-4522-41A7-8416-885CB5BB33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9811" y="1936978"/>
            <a:ext cx="3943350" cy="387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268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Types of Agile Environments</a:t>
            </a:r>
          </a:p>
        </p:txBody>
      </p:sp>
    </p:spTree>
    <p:extLst>
      <p:ext uri="{BB962C8B-B14F-4D97-AF65-F5344CB8AC3E}">
        <p14:creationId xmlns:p14="http://schemas.microsoft.com/office/powerpoint/2010/main" val="3853889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D9E89-0C02-4EB4-9DCA-9FEE1E41E32D}"/>
              </a:ext>
            </a:extLst>
          </p:cNvPr>
          <p:cNvSpPr>
            <a:spLocks noGrp="1"/>
          </p:cNvSpPr>
          <p:nvPr>
            <p:ph type="title"/>
          </p:nvPr>
        </p:nvSpPr>
        <p:spPr/>
        <p:txBody>
          <a:bodyPr/>
          <a:lstStyle/>
          <a:p>
            <a:r>
              <a:rPr lang="en-US" dirty="0"/>
              <a:t>Definitely Not Agile Environment</a:t>
            </a:r>
          </a:p>
        </p:txBody>
      </p:sp>
      <p:sp>
        <p:nvSpPr>
          <p:cNvPr id="3" name="Content Placeholder 2">
            <a:extLst>
              <a:ext uri="{FF2B5EF4-FFF2-40B4-BE49-F238E27FC236}">
                <a16:creationId xmlns:a16="http://schemas.microsoft.com/office/drawing/2014/main" id="{8213AB41-D6DD-4C8D-8100-77BD6787B2D4}"/>
              </a:ext>
            </a:extLst>
          </p:cNvPr>
          <p:cNvSpPr>
            <a:spLocks noGrp="1"/>
          </p:cNvSpPr>
          <p:nvPr>
            <p:ph idx="1"/>
          </p:nvPr>
        </p:nvSpPr>
        <p:spPr/>
        <p:txBody>
          <a:bodyPr>
            <a:normAutofit fontScale="92500" lnSpcReduction="10000"/>
          </a:bodyPr>
          <a:lstStyle/>
          <a:p>
            <a:r>
              <a:rPr lang="en-US" dirty="0"/>
              <a:t>Waterfall, project delivery, command and control, hero culture</a:t>
            </a:r>
          </a:p>
          <a:p>
            <a:r>
              <a:rPr lang="en-US" dirty="0"/>
              <a:t>Lots of companies have been successful before agile was invented</a:t>
            </a:r>
          </a:p>
          <a:p>
            <a:r>
              <a:rPr lang="en-US" dirty="0"/>
              <a:t>If a company finds something that works and can be successful, that’s great</a:t>
            </a:r>
          </a:p>
          <a:p>
            <a:r>
              <a:rPr lang="en-US" dirty="0"/>
              <a:t>Those companies that are successful with other methods are very clear about their objectives</a:t>
            </a:r>
          </a:p>
          <a:p>
            <a:r>
              <a:rPr lang="en-US" dirty="0"/>
              <a:t>When everyone understands the goals, and the incentives align to the goals, then that’s better than some of the faux agile out there</a:t>
            </a:r>
          </a:p>
          <a:p>
            <a:pPr lvl="1"/>
            <a:r>
              <a:rPr lang="en-US" dirty="0"/>
              <a:t>Darwinist incentives – put people in competitive situations and whatever the strongest, most aggressive teams deliver is what is best for the company</a:t>
            </a:r>
          </a:p>
          <a:p>
            <a:pPr lvl="1"/>
            <a:r>
              <a:rPr lang="en-US" dirty="0"/>
              <a:t>Seniority decision making – the people with the longest company tenor are in the best position to make all strategic decisions with whatever level of collaboration they care for</a:t>
            </a:r>
          </a:p>
        </p:txBody>
      </p:sp>
    </p:spTree>
    <p:extLst>
      <p:ext uri="{BB962C8B-B14F-4D97-AF65-F5344CB8AC3E}">
        <p14:creationId xmlns:p14="http://schemas.microsoft.com/office/powerpoint/2010/main" val="2432222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942A3-E7DF-4586-9001-C4688595D73B}"/>
              </a:ext>
            </a:extLst>
          </p:cNvPr>
          <p:cNvSpPr>
            <a:spLocks noGrp="1"/>
          </p:cNvSpPr>
          <p:nvPr>
            <p:ph type="title"/>
          </p:nvPr>
        </p:nvSpPr>
        <p:spPr/>
        <p:txBody>
          <a:bodyPr/>
          <a:lstStyle/>
          <a:p>
            <a:r>
              <a:rPr lang="en-US" dirty="0"/>
              <a:t>Faux Agile Environment</a:t>
            </a:r>
          </a:p>
        </p:txBody>
      </p:sp>
      <p:sp>
        <p:nvSpPr>
          <p:cNvPr id="3" name="Content Placeholder 2">
            <a:extLst>
              <a:ext uri="{FF2B5EF4-FFF2-40B4-BE49-F238E27FC236}">
                <a16:creationId xmlns:a16="http://schemas.microsoft.com/office/drawing/2014/main" id="{2DB8F9A8-8987-43E2-87EE-61F1F487C8EC}"/>
              </a:ext>
            </a:extLst>
          </p:cNvPr>
          <p:cNvSpPr>
            <a:spLocks noGrp="1"/>
          </p:cNvSpPr>
          <p:nvPr>
            <p:ph idx="1"/>
          </p:nvPr>
        </p:nvSpPr>
        <p:spPr/>
        <p:txBody>
          <a:bodyPr/>
          <a:lstStyle/>
          <a:p>
            <a:r>
              <a:rPr lang="en-US" dirty="0"/>
              <a:t>Trying to go all-in on multiple agile practices and structures at the same time</a:t>
            </a:r>
          </a:p>
          <a:p>
            <a:r>
              <a:rPr lang="en-US" dirty="0"/>
              <a:t>Major re-orgs are the most common faux agile environments</a:t>
            </a:r>
          </a:p>
          <a:p>
            <a:r>
              <a:rPr lang="en-US" dirty="0"/>
              <a:t>All the roles exist and all the ceremonies are held, but actual agility is not there, and even worse, increased profits are not in sight</a:t>
            </a:r>
          </a:p>
          <a:p>
            <a:r>
              <a:rPr lang="en-US" dirty="0"/>
              <a:t>Standups only happen when forced</a:t>
            </a:r>
          </a:p>
          <a:p>
            <a:r>
              <a:rPr lang="en-US" dirty="0"/>
              <a:t>Iteration plans are frequently thrown away</a:t>
            </a:r>
          </a:p>
          <a:p>
            <a:r>
              <a:rPr lang="en-US" dirty="0"/>
              <a:t>Velocity is the most important metric</a:t>
            </a:r>
          </a:p>
        </p:txBody>
      </p:sp>
    </p:spTree>
    <p:extLst>
      <p:ext uri="{BB962C8B-B14F-4D97-AF65-F5344CB8AC3E}">
        <p14:creationId xmlns:p14="http://schemas.microsoft.com/office/powerpoint/2010/main" val="3442395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9001-9F6D-49F7-8341-63A8E9642BDB}"/>
              </a:ext>
            </a:extLst>
          </p:cNvPr>
          <p:cNvSpPr>
            <a:spLocks noGrp="1"/>
          </p:cNvSpPr>
          <p:nvPr>
            <p:ph type="title"/>
          </p:nvPr>
        </p:nvSpPr>
        <p:spPr/>
        <p:txBody>
          <a:bodyPr/>
          <a:lstStyle/>
          <a:p>
            <a:r>
              <a:rPr lang="en-US" dirty="0"/>
              <a:t>Near-Agile Environment</a:t>
            </a:r>
          </a:p>
        </p:txBody>
      </p:sp>
      <p:sp>
        <p:nvSpPr>
          <p:cNvPr id="3" name="Content Placeholder 2">
            <a:extLst>
              <a:ext uri="{FF2B5EF4-FFF2-40B4-BE49-F238E27FC236}">
                <a16:creationId xmlns:a16="http://schemas.microsoft.com/office/drawing/2014/main" id="{C44FBEFF-87F5-46B4-ABBD-BC0905A6770C}"/>
              </a:ext>
            </a:extLst>
          </p:cNvPr>
          <p:cNvSpPr>
            <a:spLocks noGrp="1"/>
          </p:cNvSpPr>
          <p:nvPr>
            <p:ph idx="1"/>
          </p:nvPr>
        </p:nvSpPr>
        <p:spPr/>
        <p:txBody>
          <a:bodyPr>
            <a:normAutofit/>
          </a:bodyPr>
          <a:lstStyle/>
          <a:p>
            <a:r>
              <a:rPr lang="en-US" dirty="0"/>
              <a:t>Realistic approach to using a delivery framework to increase profits</a:t>
            </a:r>
          </a:p>
          <a:p>
            <a:r>
              <a:rPr lang="en-US" dirty="0"/>
              <a:t>“We are focused on improving our agility in order to better our business”</a:t>
            </a:r>
          </a:p>
          <a:p>
            <a:pPr lvl="1"/>
            <a:r>
              <a:rPr lang="en-US" dirty="0"/>
              <a:t>“We are an agile shop”</a:t>
            </a:r>
          </a:p>
          <a:p>
            <a:r>
              <a:rPr lang="en-US" dirty="0"/>
              <a:t>Better than trying to go directly from not agile to all agile which makes you wind up in faux-agile</a:t>
            </a:r>
          </a:p>
          <a:p>
            <a:r>
              <a:rPr lang="en-US" dirty="0"/>
              <a:t>Could be in near-agile for a long time</a:t>
            </a:r>
          </a:p>
          <a:p>
            <a:pPr lvl="1"/>
            <a:r>
              <a:rPr lang="en-US" dirty="0"/>
              <a:t>Depends on industry competitiveness and complexity</a:t>
            </a:r>
          </a:p>
          <a:p>
            <a:pPr lvl="1"/>
            <a:r>
              <a:rPr lang="en-US" dirty="0"/>
              <a:t>A mix of agile practices and command and control practices may be optimal</a:t>
            </a:r>
          </a:p>
          <a:p>
            <a:pPr lvl="2"/>
            <a:r>
              <a:rPr lang="en-US" dirty="0"/>
              <a:t>Steve Jobs type visionary</a:t>
            </a:r>
          </a:p>
        </p:txBody>
      </p:sp>
    </p:spTree>
    <p:extLst>
      <p:ext uri="{BB962C8B-B14F-4D97-AF65-F5344CB8AC3E}">
        <p14:creationId xmlns:p14="http://schemas.microsoft.com/office/powerpoint/2010/main" val="1402489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7943-2C3F-450C-AD90-D81D62637258}"/>
              </a:ext>
            </a:extLst>
          </p:cNvPr>
          <p:cNvSpPr>
            <a:spLocks noGrp="1"/>
          </p:cNvSpPr>
          <p:nvPr>
            <p:ph type="title"/>
          </p:nvPr>
        </p:nvSpPr>
        <p:spPr/>
        <p:txBody>
          <a:bodyPr/>
          <a:lstStyle/>
          <a:p>
            <a:r>
              <a:rPr lang="en-US" dirty="0"/>
              <a:t>Agile Environment</a:t>
            </a:r>
          </a:p>
        </p:txBody>
      </p:sp>
      <p:sp>
        <p:nvSpPr>
          <p:cNvPr id="3" name="Content Placeholder 2">
            <a:extLst>
              <a:ext uri="{FF2B5EF4-FFF2-40B4-BE49-F238E27FC236}">
                <a16:creationId xmlns:a16="http://schemas.microsoft.com/office/drawing/2014/main" id="{E6AEBC29-A9A7-431A-993B-B173E272F387}"/>
              </a:ext>
            </a:extLst>
          </p:cNvPr>
          <p:cNvSpPr>
            <a:spLocks noGrp="1"/>
          </p:cNvSpPr>
          <p:nvPr>
            <p:ph idx="1"/>
          </p:nvPr>
        </p:nvSpPr>
        <p:spPr/>
        <p:txBody>
          <a:bodyPr/>
          <a:lstStyle/>
          <a:p>
            <a:r>
              <a:rPr lang="en-US" dirty="0"/>
              <a:t>Can take years to get to</a:t>
            </a:r>
          </a:p>
          <a:p>
            <a:r>
              <a:rPr lang="en-US" dirty="0"/>
              <a:t>Creating the best possible products at the best possible times</a:t>
            </a:r>
          </a:p>
          <a:p>
            <a:r>
              <a:rPr lang="en-US" dirty="0"/>
              <a:t>Close to market dominance</a:t>
            </a:r>
          </a:p>
        </p:txBody>
      </p:sp>
    </p:spTree>
    <p:extLst>
      <p:ext uri="{BB962C8B-B14F-4D97-AF65-F5344CB8AC3E}">
        <p14:creationId xmlns:p14="http://schemas.microsoft.com/office/powerpoint/2010/main" val="2585706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50D3-4111-4AC8-9791-49FD86E06342}"/>
              </a:ext>
            </a:extLst>
          </p:cNvPr>
          <p:cNvSpPr>
            <a:spLocks noGrp="1"/>
          </p:cNvSpPr>
          <p:nvPr>
            <p:ph type="title"/>
          </p:nvPr>
        </p:nvSpPr>
        <p:spPr/>
        <p:txBody>
          <a:bodyPr/>
          <a:lstStyle/>
          <a:p>
            <a:r>
              <a:rPr lang="en-US" dirty="0"/>
              <a:t>New Incentives</a:t>
            </a:r>
          </a:p>
        </p:txBody>
      </p:sp>
      <p:sp>
        <p:nvSpPr>
          <p:cNvPr id="3" name="Content Placeholder 2">
            <a:extLst>
              <a:ext uri="{FF2B5EF4-FFF2-40B4-BE49-F238E27FC236}">
                <a16:creationId xmlns:a16="http://schemas.microsoft.com/office/drawing/2014/main" id="{1CA7354F-5A66-4EA6-A695-07CCEA2813D1}"/>
              </a:ext>
            </a:extLst>
          </p:cNvPr>
          <p:cNvSpPr>
            <a:spLocks noGrp="1"/>
          </p:cNvSpPr>
          <p:nvPr>
            <p:ph idx="1"/>
          </p:nvPr>
        </p:nvSpPr>
        <p:spPr/>
        <p:txBody>
          <a:bodyPr>
            <a:normAutofit fontScale="92500" lnSpcReduction="20000"/>
          </a:bodyPr>
          <a:lstStyle/>
          <a:p>
            <a:r>
              <a:rPr lang="en-US" dirty="0"/>
              <a:t>Org changes only work accompanied with the correct incentives</a:t>
            </a:r>
          </a:p>
          <a:p>
            <a:r>
              <a:rPr lang="en-US" dirty="0"/>
              <a:t>No more local incentives for project managers to hit project dates</a:t>
            </a:r>
          </a:p>
          <a:p>
            <a:pPr lvl="1"/>
            <a:r>
              <a:rPr lang="en-US" dirty="0"/>
              <a:t>Now global incentives for product owners to create small increments and continuously assess their value to the company</a:t>
            </a:r>
          </a:p>
          <a:p>
            <a:pPr lvl="1"/>
            <a:r>
              <a:rPr lang="en-US" dirty="0"/>
              <a:t>Product owners ok with killing off their jobs</a:t>
            </a:r>
          </a:p>
          <a:p>
            <a:r>
              <a:rPr lang="en-US" dirty="0"/>
              <a:t>No more local incentives for teams to hit project dates</a:t>
            </a:r>
          </a:p>
          <a:p>
            <a:pPr lvl="1"/>
            <a:r>
              <a:rPr lang="en-US" dirty="0"/>
              <a:t>Now global incentives for the teams to produce quality products that work nicely with existing products</a:t>
            </a:r>
          </a:p>
          <a:p>
            <a:r>
              <a:rPr lang="en-US" dirty="0"/>
              <a:t>No more mine vs theirs</a:t>
            </a:r>
          </a:p>
          <a:p>
            <a:pPr lvl="1"/>
            <a:r>
              <a:rPr lang="en-US" dirty="0"/>
              <a:t>Now it’s always ours</a:t>
            </a:r>
          </a:p>
          <a:p>
            <a:r>
              <a:rPr lang="en-US" dirty="0"/>
              <a:t>No more look what I finished</a:t>
            </a:r>
          </a:p>
          <a:p>
            <a:pPr lvl="1"/>
            <a:r>
              <a:rPr lang="en-US" dirty="0"/>
              <a:t>Now it’s look what measurable, long-term value we have created</a:t>
            </a:r>
          </a:p>
        </p:txBody>
      </p:sp>
    </p:spTree>
    <p:extLst>
      <p:ext uri="{BB962C8B-B14F-4D97-AF65-F5344CB8AC3E}">
        <p14:creationId xmlns:p14="http://schemas.microsoft.com/office/powerpoint/2010/main" val="3776619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Transformation and Solving Problems</a:t>
            </a:r>
          </a:p>
        </p:txBody>
      </p:sp>
    </p:spTree>
    <p:extLst>
      <p:ext uri="{BB962C8B-B14F-4D97-AF65-F5344CB8AC3E}">
        <p14:creationId xmlns:p14="http://schemas.microsoft.com/office/powerpoint/2010/main" val="2803842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A5D8B-1F29-4A50-948C-A2248585D5A9}"/>
              </a:ext>
            </a:extLst>
          </p:cNvPr>
          <p:cNvSpPr>
            <a:spLocks noGrp="1"/>
          </p:cNvSpPr>
          <p:nvPr>
            <p:ph type="title"/>
          </p:nvPr>
        </p:nvSpPr>
        <p:spPr/>
        <p:txBody>
          <a:bodyPr/>
          <a:lstStyle/>
          <a:p>
            <a:r>
              <a:rPr lang="en-US" dirty="0"/>
              <a:t>Goals of Agile</a:t>
            </a:r>
          </a:p>
        </p:txBody>
      </p:sp>
      <p:sp>
        <p:nvSpPr>
          <p:cNvPr id="3" name="Content Placeholder 2">
            <a:extLst>
              <a:ext uri="{FF2B5EF4-FFF2-40B4-BE49-F238E27FC236}">
                <a16:creationId xmlns:a16="http://schemas.microsoft.com/office/drawing/2014/main" id="{2B0E3A73-D2DF-4F79-8510-5C7F764F6D5F}"/>
              </a:ext>
            </a:extLst>
          </p:cNvPr>
          <p:cNvSpPr>
            <a:spLocks noGrp="1"/>
          </p:cNvSpPr>
          <p:nvPr>
            <p:ph idx="1"/>
          </p:nvPr>
        </p:nvSpPr>
        <p:spPr/>
        <p:txBody>
          <a:bodyPr/>
          <a:lstStyle/>
          <a:p>
            <a:r>
              <a:rPr lang="en-US" dirty="0"/>
              <a:t>Importance of setting expectations and focusing your changes</a:t>
            </a:r>
          </a:p>
          <a:p>
            <a:r>
              <a:rPr lang="en-US" dirty="0"/>
              <a:t>What are your goals?</a:t>
            </a:r>
          </a:p>
          <a:p>
            <a:r>
              <a:rPr lang="en-US" dirty="0"/>
              <a:t>Is there a metric that can be used to show your progress?</a:t>
            </a:r>
          </a:p>
          <a:p>
            <a:pPr marL="0" indent="0">
              <a:buNone/>
            </a:pPr>
            <a:endParaRPr lang="en-US" dirty="0"/>
          </a:p>
        </p:txBody>
      </p:sp>
    </p:spTree>
    <p:extLst>
      <p:ext uri="{BB962C8B-B14F-4D97-AF65-F5344CB8AC3E}">
        <p14:creationId xmlns:p14="http://schemas.microsoft.com/office/powerpoint/2010/main" val="2572988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49CDD-6890-4D12-858D-9949EEFF407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A1C0476-2832-4E32-9E2F-E1D5D3ABE0D2}"/>
              </a:ext>
            </a:extLst>
          </p:cNvPr>
          <p:cNvSpPr>
            <a:spLocks noGrp="1"/>
          </p:cNvSpPr>
          <p:nvPr>
            <p:ph idx="1"/>
          </p:nvPr>
        </p:nvSpPr>
        <p:spPr/>
        <p:txBody>
          <a:bodyPr/>
          <a:lstStyle/>
          <a:p>
            <a:r>
              <a:rPr lang="en-US" dirty="0"/>
              <a:t>Intro</a:t>
            </a:r>
          </a:p>
          <a:p>
            <a:r>
              <a:rPr lang="en-US" dirty="0"/>
              <a:t>Agile and Agility</a:t>
            </a:r>
          </a:p>
          <a:p>
            <a:r>
              <a:rPr lang="en-US" dirty="0"/>
              <a:t>Types of Agile Environments</a:t>
            </a:r>
          </a:p>
          <a:p>
            <a:r>
              <a:rPr lang="en-US" dirty="0"/>
              <a:t>Transformation and Solving Problems</a:t>
            </a:r>
          </a:p>
          <a:p>
            <a:r>
              <a:rPr lang="en-US" dirty="0"/>
              <a:t>Just in Time Requirements</a:t>
            </a:r>
          </a:p>
          <a:p>
            <a:r>
              <a:rPr lang="en-US" dirty="0"/>
              <a:t>Interaction with Agile Roles</a:t>
            </a:r>
          </a:p>
        </p:txBody>
      </p:sp>
    </p:spTree>
    <p:extLst>
      <p:ext uri="{BB962C8B-B14F-4D97-AF65-F5344CB8AC3E}">
        <p14:creationId xmlns:p14="http://schemas.microsoft.com/office/powerpoint/2010/main" val="36282317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F836-18F6-48B6-8E37-F384569BE750}"/>
              </a:ext>
            </a:extLst>
          </p:cNvPr>
          <p:cNvSpPr>
            <a:spLocks noGrp="1"/>
          </p:cNvSpPr>
          <p:nvPr>
            <p:ph type="title"/>
          </p:nvPr>
        </p:nvSpPr>
        <p:spPr/>
        <p:txBody>
          <a:bodyPr/>
          <a:lstStyle/>
          <a:p>
            <a:r>
              <a:rPr lang="en-US" dirty="0"/>
              <a:t>Incremental Changes</a:t>
            </a:r>
          </a:p>
        </p:txBody>
      </p:sp>
      <p:sp>
        <p:nvSpPr>
          <p:cNvPr id="3" name="Content Placeholder 2">
            <a:extLst>
              <a:ext uri="{FF2B5EF4-FFF2-40B4-BE49-F238E27FC236}">
                <a16:creationId xmlns:a16="http://schemas.microsoft.com/office/drawing/2014/main" id="{3ECD23A6-1901-481B-A96A-ECADB1D5D09D}"/>
              </a:ext>
            </a:extLst>
          </p:cNvPr>
          <p:cNvSpPr>
            <a:spLocks noGrp="1"/>
          </p:cNvSpPr>
          <p:nvPr>
            <p:ph idx="1"/>
          </p:nvPr>
        </p:nvSpPr>
        <p:spPr/>
        <p:txBody>
          <a:bodyPr/>
          <a:lstStyle/>
          <a:p>
            <a:r>
              <a:rPr lang="en-US" dirty="0"/>
              <a:t>Going “full agile” may not be the best solution</a:t>
            </a:r>
          </a:p>
          <a:p>
            <a:r>
              <a:rPr lang="en-US" dirty="0"/>
              <a:t>Think about what makes you more agile and do those things</a:t>
            </a:r>
          </a:p>
          <a:p>
            <a:r>
              <a:rPr lang="en-US" dirty="0"/>
              <a:t>Slowly master agile practices until you can say you’re agile</a:t>
            </a:r>
          </a:p>
          <a:p>
            <a:pPr lvl="1"/>
            <a:r>
              <a:rPr lang="en-US" dirty="0"/>
              <a:t>As opposed to saying you’re agile and then slowly or never at all mastering the practices</a:t>
            </a:r>
          </a:p>
          <a:p>
            <a:r>
              <a:rPr lang="en-US" dirty="0"/>
              <a:t>Build an agile roadmap</a:t>
            </a:r>
          </a:p>
        </p:txBody>
      </p:sp>
    </p:spTree>
    <p:extLst>
      <p:ext uri="{BB962C8B-B14F-4D97-AF65-F5344CB8AC3E}">
        <p14:creationId xmlns:p14="http://schemas.microsoft.com/office/powerpoint/2010/main" val="4142379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62E1A-1413-4B02-8874-035523DE17DD}"/>
              </a:ext>
            </a:extLst>
          </p:cNvPr>
          <p:cNvSpPr>
            <a:spLocks noGrp="1"/>
          </p:cNvSpPr>
          <p:nvPr>
            <p:ph type="title"/>
          </p:nvPr>
        </p:nvSpPr>
        <p:spPr/>
        <p:txBody>
          <a:bodyPr/>
          <a:lstStyle/>
          <a:p>
            <a:r>
              <a:rPr lang="en-US" dirty="0"/>
              <a:t>Transformation + Coaching</a:t>
            </a:r>
          </a:p>
        </p:txBody>
      </p:sp>
      <p:sp>
        <p:nvSpPr>
          <p:cNvPr id="3" name="Content Placeholder 2">
            <a:extLst>
              <a:ext uri="{FF2B5EF4-FFF2-40B4-BE49-F238E27FC236}">
                <a16:creationId xmlns:a16="http://schemas.microsoft.com/office/drawing/2014/main" id="{B96638DC-9142-4876-8B3C-FB559FA61361}"/>
              </a:ext>
            </a:extLst>
          </p:cNvPr>
          <p:cNvSpPr>
            <a:spLocks noGrp="1"/>
          </p:cNvSpPr>
          <p:nvPr>
            <p:ph idx="1"/>
          </p:nvPr>
        </p:nvSpPr>
        <p:spPr/>
        <p:txBody>
          <a:bodyPr/>
          <a:lstStyle/>
          <a:p>
            <a:r>
              <a:rPr lang="en-US" dirty="0"/>
              <a:t>Transformation will help guide you through what agile practices to implement and when</a:t>
            </a:r>
          </a:p>
          <a:p>
            <a:r>
              <a:rPr lang="en-US" dirty="0"/>
              <a:t>Coaching will be on the ground floor with the teams going through the chosen agile practices to help with execution</a:t>
            </a:r>
          </a:p>
        </p:txBody>
      </p:sp>
    </p:spTree>
    <p:extLst>
      <p:ext uri="{BB962C8B-B14F-4D97-AF65-F5344CB8AC3E}">
        <p14:creationId xmlns:p14="http://schemas.microsoft.com/office/powerpoint/2010/main" val="2342540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3C6CF-F1FE-4C94-8FC2-FE8FF85CEC40}"/>
              </a:ext>
            </a:extLst>
          </p:cNvPr>
          <p:cNvSpPr>
            <a:spLocks noGrp="1"/>
          </p:cNvSpPr>
          <p:nvPr>
            <p:ph type="title"/>
          </p:nvPr>
        </p:nvSpPr>
        <p:spPr/>
        <p:txBody>
          <a:bodyPr/>
          <a:lstStyle/>
          <a:p>
            <a:r>
              <a:rPr lang="en-US" dirty="0"/>
              <a:t>Ask yourself why</a:t>
            </a:r>
          </a:p>
        </p:txBody>
      </p:sp>
      <p:sp>
        <p:nvSpPr>
          <p:cNvPr id="3" name="Content Placeholder 2">
            <a:extLst>
              <a:ext uri="{FF2B5EF4-FFF2-40B4-BE49-F238E27FC236}">
                <a16:creationId xmlns:a16="http://schemas.microsoft.com/office/drawing/2014/main" id="{AA1F2938-A27E-4C24-8281-34AB19F6EB26}"/>
              </a:ext>
            </a:extLst>
          </p:cNvPr>
          <p:cNvSpPr>
            <a:spLocks noGrp="1"/>
          </p:cNvSpPr>
          <p:nvPr>
            <p:ph idx="1"/>
          </p:nvPr>
        </p:nvSpPr>
        <p:spPr/>
        <p:txBody>
          <a:bodyPr/>
          <a:lstStyle/>
          <a:p>
            <a:r>
              <a:rPr lang="en-US" dirty="0"/>
              <a:t>Why does a certain agile practice improve agility?</a:t>
            </a:r>
          </a:p>
        </p:txBody>
      </p:sp>
    </p:spTree>
    <p:extLst>
      <p:ext uri="{BB962C8B-B14F-4D97-AF65-F5344CB8AC3E}">
        <p14:creationId xmlns:p14="http://schemas.microsoft.com/office/powerpoint/2010/main" val="1470672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Repeating the same mistakes?</a:t>
            </a:r>
          </a:p>
        </p:txBody>
      </p:sp>
    </p:spTree>
    <p:extLst>
      <p:ext uri="{BB962C8B-B14F-4D97-AF65-F5344CB8AC3E}">
        <p14:creationId xmlns:p14="http://schemas.microsoft.com/office/powerpoint/2010/main" val="3848123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5AA49-025B-4F30-9D2E-EFCAF6942F84}"/>
              </a:ext>
            </a:extLst>
          </p:cNvPr>
          <p:cNvSpPr>
            <a:spLocks noGrp="1"/>
          </p:cNvSpPr>
          <p:nvPr>
            <p:ph type="title"/>
          </p:nvPr>
        </p:nvSpPr>
        <p:spPr/>
        <p:txBody>
          <a:bodyPr/>
          <a:lstStyle/>
          <a:p>
            <a:r>
              <a:rPr lang="en-US" dirty="0"/>
              <a:t>Retrospectives</a:t>
            </a:r>
          </a:p>
        </p:txBody>
      </p:sp>
      <p:sp>
        <p:nvSpPr>
          <p:cNvPr id="3" name="Content Placeholder 2">
            <a:extLst>
              <a:ext uri="{FF2B5EF4-FFF2-40B4-BE49-F238E27FC236}">
                <a16:creationId xmlns:a16="http://schemas.microsoft.com/office/drawing/2014/main" id="{B05769EA-4986-4AA9-8EDA-CA3E8D5F154C}"/>
              </a:ext>
            </a:extLst>
          </p:cNvPr>
          <p:cNvSpPr>
            <a:spLocks noGrp="1"/>
          </p:cNvSpPr>
          <p:nvPr>
            <p:ph idx="1"/>
          </p:nvPr>
        </p:nvSpPr>
        <p:spPr/>
        <p:txBody>
          <a:bodyPr>
            <a:normAutofit lnSpcReduction="10000"/>
          </a:bodyPr>
          <a:lstStyle/>
          <a:p>
            <a:r>
              <a:rPr lang="en-US" dirty="0"/>
              <a:t>Goal: Solve small issues before they become big problems</a:t>
            </a:r>
          </a:p>
          <a:p>
            <a:r>
              <a:rPr lang="en-US" dirty="0"/>
              <a:t>Solution: Provide an opportunity for people to reflect on recent work and challenge them to come up with adjustments that makes their work better</a:t>
            </a:r>
          </a:p>
          <a:p>
            <a:r>
              <a:rPr lang="en-US" dirty="0"/>
              <a:t>Culture: People need to feel safe to speak their mind</a:t>
            </a:r>
          </a:p>
          <a:p>
            <a:pPr lvl="1"/>
            <a:r>
              <a:rPr lang="en-US" dirty="0"/>
              <a:t>Also show respect to their fellow coworkers and the company’s vision, so any opportunities for improvement that are brought up are mentioned in a positive light</a:t>
            </a:r>
          </a:p>
          <a:p>
            <a:r>
              <a:rPr lang="en-US" dirty="0"/>
              <a:t>Iteration Cadence: Creating a fixed span of time that a specific set of items will be worked on provides an opportunity for a focused retrospective at the end of each iteration</a:t>
            </a:r>
          </a:p>
          <a:p>
            <a:endParaRPr lang="en-US" dirty="0"/>
          </a:p>
        </p:txBody>
      </p:sp>
    </p:spTree>
    <p:extLst>
      <p:ext uri="{BB962C8B-B14F-4D97-AF65-F5344CB8AC3E}">
        <p14:creationId xmlns:p14="http://schemas.microsoft.com/office/powerpoint/2010/main" val="4012278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Do you have large deliveries that are sometimes not appreciated by your users?</a:t>
            </a:r>
          </a:p>
        </p:txBody>
      </p:sp>
    </p:spTree>
    <p:extLst>
      <p:ext uri="{BB962C8B-B14F-4D97-AF65-F5344CB8AC3E}">
        <p14:creationId xmlns:p14="http://schemas.microsoft.com/office/powerpoint/2010/main" val="12459522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DC4E-BD66-4E3E-B531-2AD3C83D05DF}"/>
              </a:ext>
            </a:extLst>
          </p:cNvPr>
          <p:cNvSpPr>
            <a:spLocks noGrp="1"/>
          </p:cNvSpPr>
          <p:nvPr>
            <p:ph type="title"/>
          </p:nvPr>
        </p:nvSpPr>
        <p:spPr/>
        <p:txBody>
          <a:bodyPr/>
          <a:lstStyle/>
          <a:p>
            <a:r>
              <a:rPr lang="en-US" dirty="0"/>
              <a:t>Vertical Slicing</a:t>
            </a:r>
          </a:p>
        </p:txBody>
      </p:sp>
      <p:sp>
        <p:nvSpPr>
          <p:cNvPr id="3" name="Content Placeholder 2">
            <a:extLst>
              <a:ext uri="{FF2B5EF4-FFF2-40B4-BE49-F238E27FC236}">
                <a16:creationId xmlns:a16="http://schemas.microsoft.com/office/drawing/2014/main" id="{67076040-CA0B-434A-ABB9-FD5E9A8C1BD1}"/>
              </a:ext>
            </a:extLst>
          </p:cNvPr>
          <p:cNvSpPr>
            <a:spLocks noGrp="1"/>
          </p:cNvSpPr>
          <p:nvPr>
            <p:ph idx="1"/>
          </p:nvPr>
        </p:nvSpPr>
        <p:spPr/>
        <p:txBody>
          <a:bodyPr>
            <a:normAutofit lnSpcReduction="10000"/>
          </a:bodyPr>
          <a:lstStyle/>
          <a:p>
            <a:r>
              <a:rPr lang="en-US" dirty="0"/>
              <a:t>Goal: Receive customer feedback as soon as possible</a:t>
            </a:r>
          </a:p>
          <a:p>
            <a:r>
              <a:rPr lang="en-US" dirty="0"/>
              <a:t>Solution: Separate thin slices of functionality from the proposed product that can be built in totality. Architect around just that functionality rather than around an entire product when the rest of the product is useless if that first piece of functionality isn’t accepted.</a:t>
            </a:r>
          </a:p>
          <a:p>
            <a:r>
              <a:rPr lang="en-US" dirty="0"/>
              <a:t>This is as opposed to horizontal slicing where you build an entire product from the ground up where the user will not be able to use any of it until the entire product is finished.</a:t>
            </a:r>
          </a:p>
          <a:p>
            <a:r>
              <a:rPr lang="en-US" dirty="0"/>
              <a:t>Evolving Architecture: With the help of microservices architecture and serverless computing, building for slim pieces of functionality will not require much additional work to include as part of a larger product.</a:t>
            </a:r>
          </a:p>
        </p:txBody>
      </p:sp>
    </p:spTree>
    <p:extLst>
      <p:ext uri="{BB962C8B-B14F-4D97-AF65-F5344CB8AC3E}">
        <p14:creationId xmlns:p14="http://schemas.microsoft.com/office/powerpoint/2010/main" val="13070892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How do I navigate a complex delivery?</a:t>
            </a:r>
          </a:p>
        </p:txBody>
      </p:sp>
    </p:spTree>
    <p:extLst>
      <p:ext uri="{BB962C8B-B14F-4D97-AF65-F5344CB8AC3E}">
        <p14:creationId xmlns:p14="http://schemas.microsoft.com/office/powerpoint/2010/main" val="3980992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9DC4E-BD66-4E3E-B531-2AD3C83D05DF}"/>
              </a:ext>
            </a:extLst>
          </p:cNvPr>
          <p:cNvSpPr>
            <a:spLocks noGrp="1"/>
          </p:cNvSpPr>
          <p:nvPr>
            <p:ph type="title"/>
          </p:nvPr>
        </p:nvSpPr>
        <p:spPr/>
        <p:txBody>
          <a:bodyPr/>
          <a:lstStyle/>
          <a:p>
            <a:r>
              <a:rPr lang="en-US" dirty="0"/>
              <a:t>Risk based prioritization</a:t>
            </a:r>
          </a:p>
        </p:txBody>
      </p:sp>
      <p:sp>
        <p:nvSpPr>
          <p:cNvPr id="3" name="Content Placeholder 2">
            <a:extLst>
              <a:ext uri="{FF2B5EF4-FFF2-40B4-BE49-F238E27FC236}">
                <a16:creationId xmlns:a16="http://schemas.microsoft.com/office/drawing/2014/main" id="{67076040-CA0B-434A-ABB9-FD5E9A8C1BD1}"/>
              </a:ext>
            </a:extLst>
          </p:cNvPr>
          <p:cNvSpPr>
            <a:spLocks noGrp="1"/>
          </p:cNvSpPr>
          <p:nvPr>
            <p:ph idx="1"/>
          </p:nvPr>
        </p:nvSpPr>
        <p:spPr/>
        <p:txBody>
          <a:bodyPr/>
          <a:lstStyle/>
          <a:p>
            <a:r>
              <a:rPr lang="en-US" dirty="0"/>
              <a:t>Assess all the risk in the delivery</a:t>
            </a:r>
          </a:p>
          <a:p>
            <a:r>
              <a:rPr lang="en-US" dirty="0"/>
              <a:t>Address the riskiest, most complex work first</a:t>
            </a:r>
          </a:p>
          <a:p>
            <a:r>
              <a:rPr lang="en-US" dirty="0"/>
              <a:t>Set milestones with risk assessments</a:t>
            </a:r>
          </a:p>
          <a:p>
            <a:r>
              <a:rPr lang="en-US" dirty="0"/>
              <a:t>If there are dependencies, find a way to complete the bare minimum of the dependencies in order to get to the risk faster</a:t>
            </a:r>
          </a:p>
          <a:p>
            <a:r>
              <a:rPr lang="en-US" dirty="0"/>
              <a:t>It’s ok to mock and stage other pieces of work to assess a make or break risk</a:t>
            </a:r>
          </a:p>
          <a:p>
            <a:endParaRPr lang="en-US" dirty="0"/>
          </a:p>
        </p:txBody>
      </p:sp>
    </p:spTree>
    <p:extLst>
      <p:ext uri="{BB962C8B-B14F-4D97-AF65-F5344CB8AC3E}">
        <p14:creationId xmlns:p14="http://schemas.microsoft.com/office/powerpoint/2010/main" val="3168480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Trouble predicting delivery dates?</a:t>
            </a:r>
          </a:p>
        </p:txBody>
      </p:sp>
    </p:spTree>
    <p:extLst>
      <p:ext uri="{BB962C8B-B14F-4D97-AF65-F5344CB8AC3E}">
        <p14:creationId xmlns:p14="http://schemas.microsoft.com/office/powerpoint/2010/main" val="246979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559CE-E870-4078-8CE5-05EC461D7846}"/>
              </a:ext>
            </a:extLst>
          </p:cNvPr>
          <p:cNvSpPr>
            <a:spLocks noGrp="1"/>
          </p:cNvSpPr>
          <p:nvPr>
            <p:ph type="title"/>
          </p:nvPr>
        </p:nvSpPr>
        <p:spPr/>
        <p:txBody>
          <a:bodyPr/>
          <a:lstStyle/>
          <a:p>
            <a:r>
              <a:rPr lang="en-US" dirty="0"/>
              <a:t>How did I get into Agile?</a:t>
            </a:r>
          </a:p>
        </p:txBody>
      </p:sp>
      <p:sp>
        <p:nvSpPr>
          <p:cNvPr id="3" name="Content Placeholder 2">
            <a:extLst>
              <a:ext uri="{FF2B5EF4-FFF2-40B4-BE49-F238E27FC236}">
                <a16:creationId xmlns:a16="http://schemas.microsoft.com/office/drawing/2014/main" id="{EF88DFAA-4A3E-47D2-8E66-2A09668B7DF3}"/>
              </a:ext>
            </a:extLst>
          </p:cNvPr>
          <p:cNvSpPr>
            <a:spLocks noGrp="1"/>
          </p:cNvSpPr>
          <p:nvPr>
            <p:ph idx="1"/>
          </p:nvPr>
        </p:nvSpPr>
        <p:spPr/>
        <p:txBody>
          <a:bodyPr>
            <a:normAutofit fontScale="77500" lnSpcReduction="20000"/>
          </a:bodyPr>
          <a:lstStyle/>
          <a:p>
            <a:r>
              <a:rPr lang="en-US" dirty="0"/>
              <a:t>There has to be a better way</a:t>
            </a:r>
          </a:p>
          <a:p>
            <a:pPr lvl="1"/>
            <a:r>
              <a:rPr lang="en-US" dirty="0"/>
              <a:t>Not just waterfall vs agile</a:t>
            </a:r>
          </a:p>
          <a:p>
            <a:pPr lvl="1"/>
            <a:r>
              <a:rPr lang="en-US" dirty="0"/>
              <a:t>Applicable to every environment, all the time</a:t>
            </a:r>
          </a:p>
          <a:p>
            <a:r>
              <a:rPr lang="en-US" dirty="0"/>
              <a:t>Estimations</a:t>
            </a:r>
          </a:p>
          <a:p>
            <a:pPr lvl="1"/>
            <a:r>
              <a:rPr lang="en-US" dirty="0"/>
              <a:t>Frustration of estimating complexity</a:t>
            </a:r>
          </a:p>
          <a:p>
            <a:pPr lvl="1"/>
            <a:r>
              <a:rPr lang="en-US" dirty="0"/>
              <a:t>Absurdity of high accuracy 18 month project estimates</a:t>
            </a:r>
          </a:p>
          <a:p>
            <a:r>
              <a:rPr lang="en-US" dirty="0"/>
              <a:t>Faux-Agile</a:t>
            </a:r>
          </a:p>
          <a:p>
            <a:pPr lvl="1"/>
            <a:r>
              <a:rPr lang="en-US" dirty="0"/>
              <a:t>Short waterfall cycles – still months of requirements gathering before dev</a:t>
            </a:r>
          </a:p>
          <a:p>
            <a:pPr lvl="1"/>
            <a:r>
              <a:rPr lang="en-US" dirty="0"/>
              <a:t>Ceremonies = agile</a:t>
            </a:r>
          </a:p>
          <a:p>
            <a:r>
              <a:rPr lang="en-US" dirty="0"/>
              <a:t>True Research</a:t>
            </a:r>
          </a:p>
          <a:p>
            <a:pPr lvl="1"/>
            <a:r>
              <a:rPr lang="en-US" dirty="0"/>
              <a:t>I thought I lived agile, so why could I not run it</a:t>
            </a:r>
          </a:p>
          <a:p>
            <a:pPr lvl="1"/>
            <a:r>
              <a:rPr lang="en-US" dirty="0"/>
              <a:t>After many of books and podcasts and internet articles, I figured out what we were doing wrong</a:t>
            </a:r>
          </a:p>
          <a:p>
            <a:r>
              <a:rPr lang="en-US" dirty="0"/>
              <a:t>Mission to fix organizational issues that I desperately wanted as app dev team lead</a:t>
            </a:r>
          </a:p>
          <a:p>
            <a:pPr lvl="1"/>
            <a:r>
              <a:rPr lang="en-US" dirty="0"/>
              <a:t>Including getting rid of faux-agile environments</a:t>
            </a:r>
          </a:p>
        </p:txBody>
      </p:sp>
    </p:spTree>
    <p:extLst>
      <p:ext uri="{BB962C8B-B14F-4D97-AF65-F5344CB8AC3E}">
        <p14:creationId xmlns:p14="http://schemas.microsoft.com/office/powerpoint/2010/main" val="766040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1B48B-8053-4A17-A7EB-FD2F85515463}"/>
              </a:ext>
            </a:extLst>
          </p:cNvPr>
          <p:cNvSpPr>
            <a:spLocks noGrp="1"/>
          </p:cNvSpPr>
          <p:nvPr>
            <p:ph type="title"/>
          </p:nvPr>
        </p:nvSpPr>
        <p:spPr/>
        <p:txBody>
          <a:bodyPr/>
          <a:lstStyle/>
          <a:p>
            <a:r>
              <a:rPr lang="en-US" dirty="0"/>
              <a:t>Relative Estimation</a:t>
            </a:r>
          </a:p>
        </p:txBody>
      </p:sp>
      <p:sp>
        <p:nvSpPr>
          <p:cNvPr id="3" name="Content Placeholder 2">
            <a:extLst>
              <a:ext uri="{FF2B5EF4-FFF2-40B4-BE49-F238E27FC236}">
                <a16:creationId xmlns:a16="http://schemas.microsoft.com/office/drawing/2014/main" id="{76DF5227-B796-46F7-8375-7392053E8374}"/>
              </a:ext>
            </a:extLst>
          </p:cNvPr>
          <p:cNvSpPr>
            <a:spLocks noGrp="1"/>
          </p:cNvSpPr>
          <p:nvPr>
            <p:ph idx="1"/>
          </p:nvPr>
        </p:nvSpPr>
        <p:spPr/>
        <p:txBody>
          <a:bodyPr/>
          <a:lstStyle/>
          <a:p>
            <a:r>
              <a:rPr lang="en-US" dirty="0"/>
              <a:t>Estimate in comparison to the other work you are doing</a:t>
            </a:r>
          </a:p>
          <a:p>
            <a:r>
              <a:rPr lang="en-US" dirty="0"/>
              <a:t>Difficult to predict how much non-planned small maintenance work will interrupt your time based predictions</a:t>
            </a:r>
          </a:p>
          <a:p>
            <a:r>
              <a:rPr lang="en-US" dirty="0"/>
              <a:t>You never know what might come up, but you can measure average time to complete similar sized work</a:t>
            </a:r>
          </a:p>
          <a:p>
            <a:endParaRPr lang="en-US" dirty="0"/>
          </a:p>
        </p:txBody>
      </p:sp>
    </p:spTree>
    <p:extLst>
      <p:ext uri="{BB962C8B-B14F-4D97-AF65-F5344CB8AC3E}">
        <p14:creationId xmlns:p14="http://schemas.microsoft.com/office/powerpoint/2010/main" val="3200964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Still having trouble predicting delivery dates?</a:t>
            </a:r>
          </a:p>
        </p:txBody>
      </p:sp>
    </p:spTree>
    <p:extLst>
      <p:ext uri="{BB962C8B-B14F-4D97-AF65-F5344CB8AC3E}">
        <p14:creationId xmlns:p14="http://schemas.microsoft.com/office/powerpoint/2010/main" val="476728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B28E-3A7F-453F-B82F-8A4EC453DA4C}"/>
              </a:ext>
            </a:extLst>
          </p:cNvPr>
          <p:cNvSpPr>
            <a:spLocks noGrp="1"/>
          </p:cNvSpPr>
          <p:nvPr>
            <p:ph type="title"/>
          </p:nvPr>
        </p:nvSpPr>
        <p:spPr/>
        <p:txBody>
          <a:bodyPr/>
          <a:lstStyle/>
          <a:p>
            <a:r>
              <a:rPr lang="en-US" dirty="0"/>
              <a:t>Small, Cross Functional Teams + Fixed Iterations + Relative Est.</a:t>
            </a:r>
          </a:p>
        </p:txBody>
      </p:sp>
      <p:sp>
        <p:nvSpPr>
          <p:cNvPr id="3" name="Content Placeholder 2">
            <a:extLst>
              <a:ext uri="{FF2B5EF4-FFF2-40B4-BE49-F238E27FC236}">
                <a16:creationId xmlns:a16="http://schemas.microsoft.com/office/drawing/2014/main" id="{147E7B92-D41A-497A-B982-C0670E7907B0}"/>
              </a:ext>
            </a:extLst>
          </p:cNvPr>
          <p:cNvSpPr>
            <a:spLocks noGrp="1"/>
          </p:cNvSpPr>
          <p:nvPr>
            <p:ph idx="1"/>
          </p:nvPr>
        </p:nvSpPr>
        <p:spPr/>
        <p:txBody>
          <a:bodyPr/>
          <a:lstStyle/>
          <a:p>
            <a:r>
              <a:rPr lang="en-US" dirty="0"/>
              <a:t>2 Pizza Team</a:t>
            </a:r>
          </a:p>
          <a:p>
            <a:r>
              <a:rPr lang="en-US" dirty="0"/>
              <a:t>Split along dependency lines</a:t>
            </a:r>
          </a:p>
          <a:p>
            <a:r>
              <a:rPr lang="en-US" dirty="0"/>
              <a:t>Cross Functional Skill Sets</a:t>
            </a:r>
          </a:p>
          <a:p>
            <a:r>
              <a:rPr lang="en-US" dirty="0"/>
              <a:t>Membership longevity</a:t>
            </a:r>
          </a:p>
          <a:p>
            <a:r>
              <a:rPr lang="en-US" dirty="0"/>
              <a:t>Fixed Measurement Period</a:t>
            </a:r>
          </a:p>
        </p:txBody>
      </p:sp>
    </p:spTree>
    <p:extLst>
      <p:ext uri="{BB962C8B-B14F-4D97-AF65-F5344CB8AC3E}">
        <p14:creationId xmlns:p14="http://schemas.microsoft.com/office/powerpoint/2010/main" val="30168956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How can team members in different functional areas stay closely aligned?</a:t>
            </a:r>
          </a:p>
        </p:txBody>
      </p:sp>
    </p:spTree>
    <p:extLst>
      <p:ext uri="{BB962C8B-B14F-4D97-AF65-F5344CB8AC3E}">
        <p14:creationId xmlns:p14="http://schemas.microsoft.com/office/powerpoint/2010/main" val="40932596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34F0-2A5C-4671-AD95-0A9C70286CDE}"/>
              </a:ext>
            </a:extLst>
          </p:cNvPr>
          <p:cNvSpPr>
            <a:spLocks noGrp="1"/>
          </p:cNvSpPr>
          <p:nvPr>
            <p:ph type="title"/>
          </p:nvPr>
        </p:nvSpPr>
        <p:spPr/>
        <p:txBody>
          <a:bodyPr/>
          <a:lstStyle/>
          <a:p>
            <a:r>
              <a:rPr lang="en-US" dirty="0"/>
              <a:t>User Stories</a:t>
            </a:r>
          </a:p>
        </p:txBody>
      </p:sp>
      <p:sp>
        <p:nvSpPr>
          <p:cNvPr id="3" name="Content Placeholder 2">
            <a:extLst>
              <a:ext uri="{FF2B5EF4-FFF2-40B4-BE49-F238E27FC236}">
                <a16:creationId xmlns:a16="http://schemas.microsoft.com/office/drawing/2014/main" id="{450DD59B-68BD-445C-B4C2-A1E4949F5331}"/>
              </a:ext>
            </a:extLst>
          </p:cNvPr>
          <p:cNvSpPr>
            <a:spLocks noGrp="1"/>
          </p:cNvSpPr>
          <p:nvPr>
            <p:ph idx="1"/>
          </p:nvPr>
        </p:nvSpPr>
        <p:spPr/>
        <p:txBody>
          <a:bodyPr/>
          <a:lstStyle/>
          <a:p>
            <a:r>
              <a:rPr lang="en-US" dirty="0"/>
              <a:t>Smallest grouping of requirements that can be understood by all parties</a:t>
            </a:r>
          </a:p>
          <a:p>
            <a:pPr lvl="1"/>
            <a:r>
              <a:rPr lang="en-US" dirty="0"/>
              <a:t>Just large enough for a product owner to sell it</a:t>
            </a:r>
          </a:p>
          <a:p>
            <a:pPr lvl="1"/>
            <a:r>
              <a:rPr lang="en-US" dirty="0"/>
              <a:t>Just large enough to be independently tested</a:t>
            </a:r>
          </a:p>
          <a:p>
            <a:pPr lvl="1"/>
            <a:endParaRPr lang="en-US" dirty="0"/>
          </a:p>
          <a:p>
            <a:endParaRPr lang="en-US" dirty="0"/>
          </a:p>
        </p:txBody>
      </p:sp>
    </p:spTree>
    <p:extLst>
      <p:ext uri="{BB962C8B-B14F-4D97-AF65-F5344CB8AC3E}">
        <p14:creationId xmlns:p14="http://schemas.microsoft.com/office/powerpoint/2010/main" val="1715967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Are delivery teams having a hard time connecting with the end users?</a:t>
            </a:r>
          </a:p>
        </p:txBody>
      </p:sp>
    </p:spTree>
    <p:extLst>
      <p:ext uri="{BB962C8B-B14F-4D97-AF65-F5344CB8AC3E}">
        <p14:creationId xmlns:p14="http://schemas.microsoft.com/office/powerpoint/2010/main" val="853631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34F0-2A5C-4671-AD95-0A9C70286CDE}"/>
              </a:ext>
            </a:extLst>
          </p:cNvPr>
          <p:cNvSpPr>
            <a:spLocks noGrp="1"/>
          </p:cNvSpPr>
          <p:nvPr>
            <p:ph type="title"/>
          </p:nvPr>
        </p:nvSpPr>
        <p:spPr/>
        <p:txBody>
          <a:bodyPr/>
          <a:lstStyle/>
          <a:p>
            <a:r>
              <a:rPr lang="en-US" dirty="0"/>
              <a:t>Literal Stories of the User</a:t>
            </a:r>
          </a:p>
        </p:txBody>
      </p:sp>
      <p:sp>
        <p:nvSpPr>
          <p:cNvPr id="3" name="Content Placeholder 2">
            <a:extLst>
              <a:ext uri="{FF2B5EF4-FFF2-40B4-BE49-F238E27FC236}">
                <a16:creationId xmlns:a16="http://schemas.microsoft.com/office/drawing/2014/main" id="{450DD59B-68BD-445C-B4C2-A1E4949F5331}"/>
              </a:ext>
            </a:extLst>
          </p:cNvPr>
          <p:cNvSpPr>
            <a:spLocks noGrp="1"/>
          </p:cNvSpPr>
          <p:nvPr>
            <p:ph idx="1"/>
          </p:nvPr>
        </p:nvSpPr>
        <p:spPr/>
        <p:txBody>
          <a:bodyPr>
            <a:normAutofit lnSpcReduction="10000"/>
          </a:bodyPr>
          <a:lstStyle/>
          <a:p>
            <a:r>
              <a:rPr lang="en-US" dirty="0"/>
              <a:t>User Stories?</a:t>
            </a:r>
          </a:p>
          <a:p>
            <a:r>
              <a:rPr lang="en-US" dirty="0"/>
              <a:t>The popularity of user stories, just like agile, has broadened its working definition</a:t>
            </a:r>
          </a:p>
          <a:p>
            <a:r>
              <a:rPr lang="en-US" dirty="0"/>
              <a:t>Regardless of whether or not the user story is the best place for the story of the user, the user’s story must be told</a:t>
            </a:r>
          </a:p>
          <a:p>
            <a:r>
              <a:rPr lang="en-US" dirty="0"/>
              <a:t>Could be held at any place in requirement hierarchy or could be constantly told by the product owner</a:t>
            </a:r>
          </a:p>
          <a:p>
            <a:r>
              <a:rPr lang="en-US" dirty="0"/>
              <a:t>A real person and real perspectives of their issues</a:t>
            </a:r>
          </a:p>
          <a:p>
            <a:pPr lvl="1"/>
            <a:r>
              <a:rPr lang="en-US" dirty="0"/>
              <a:t>As a “user” is not a real person</a:t>
            </a:r>
          </a:p>
          <a:p>
            <a:pPr lvl="1"/>
            <a:r>
              <a:rPr lang="en-US" dirty="0"/>
              <a:t>As a [role] is better, but there’s still room for improvement</a:t>
            </a:r>
          </a:p>
          <a:p>
            <a:endParaRPr lang="en-US" dirty="0"/>
          </a:p>
        </p:txBody>
      </p:sp>
    </p:spTree>
    <p:extLst>
      <p:ext uri="{BB962C8B-B14F-4D97-AF65-F5344CB8AC3E}">
        <p14:creationId xmlns:p14="http://schemas.microsoft.com/office/powerpoint/2010/main" val="28647669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Is their frequent miscommunication or no communication between team members?</a:t>
            </a:r>
          </a:p>
        </p:txBody>
      </p:sp>
    </p:spTree>
    <p:extLst>
      <p:ext uri="{BB962C8B-B14F-4D97-AF65-F5344CB8AC3E}">
        <p14:creationId xmlns:p14="http://schemas.microsoft.com/office/powerpoint/2010/main" val="3581070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6953F-1B75-4CAA-89A7-DD9CA6FD38FD}"/>
              </a:ext>
            </a:extLst>
          </p:cNvPr>
          <p:cNvSpPr>
            <a:spLocks noGrp="1"/>
          </p:cNvSpPr>
          <p:nvPr>
            <p:ph type="title"/>
          </p:nvPr>
        </p:nvSpPr>
        <p:spPr/>
        <p:txBody>
          <a:bodyPr/>
          <a:lstStyle/>
          <a:p>
            <a:r>
              <a:rPr lang="en-US" dirty="0"/>
              <a:t>Daily Standups</a:t>
            </a:r>
          </a:p>
        </p:txBody>
      </p:sp>
      <p:sp>
        <p:nvSpPr>
          <p:cNvPr id="3" name="Content Placeholder 2">
            <a:extLst>
              <a:ext uri="{FF2B5EF4-FFF2-40B4-BE49-F238E27FC236}">
                <a16:creationId xmlns:a16="http://schemas.microsoft.com/office/drawing/2014/main" id="{591A18FB-662B-425B-89D7-747E6CC51E2F}"/>
              </a:ext>
            </a:extLst>
          </p:cNvPr>
          <p:cNvSpPr>
            <a:spLocks noGrp="1"/>
          </p:cNvSpPr>
          <p:nvPr>
            <p:ph idx="1"/>
          </p:nvPr>
        </p:nvSpPr>
        <p:spPr/>
        <p:txBody>
          <a:bodyPr/>
          <a:lstStyle/>
          <a:p>
            <a:r>
              <a:rPr lang="en-US" dirty="0"/>
              <a:t>Consistent redistribution of information reduces waste</a:t>
            </a:r>
          </a:p>
          <a:p>
            <a:pPr lvl="1"/>
            <a:r>
              <a:rPr lang="en-US" dirty="0"/>
              <a:t>Two people working on same thing</a:t>
            </a:r>
          </a:p>
          <a:p>
            <a:pPr lvl="1"/>
            <a:r>
              <a:rPr lang="en-US" dirty="0"/>
              <a:t>Dependent work completed quicker or taking longer than originally expected</a:t>
            </a:r>
          </a:p>
          <a:p>
            <a:pPr lvl="1"/>
            <a:r>
              <a:rPr lang="en-US" dirty="0"/>
              <a:t>Teammates get help quicker – spend less time struggling alone</a:t>
            </a:r>
          </a:p>
          <a:p>
            <a:pPr lvl="1"/>
            <a:endParaRPr lang="en-US" dirty="0"/>
          </a:p>
          <a:p>
            <a:pPr lvl="1"/>
            <a:endParaRPr lang="en-US" dirty="0"/>
          </a:p>
        </p:txBody>
      </p:sp>
    </p:spTree>
    <p:extLst>
      <p:ext uri="{BB962C8B-B14F-4D97-AF65-F5344CB8AC3E}">
        <p14:creationId xmlns:p14="http://schemas.microsoft.com/office/powerpoint/2010/main" val="2247557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Is your work interrupted every morning to go stand in a circle and look at ground?</a:t>
            </a:r>
          </a:p>
        </p:txBody>
      </p:sp>
    </p:spTree>
    <p:extLst>
      <p:ext uri="{BB962C8B-B14F-4D97-AF65-F5344CB8AC3E}">
        <p14:creationId xmlns:p14="http://schemas.microsoft.com/office/powerpoint/2010/main" val="1686695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904A2-440D-4AC8-8904-FFEA8BB2071D}"/>
              </a:ext>
            </a:extLst>
          </p:cNvPr>
          <p:cNvSpPr>
            <a:spLocks noGrp="1"/>
          </p:cNvSpPr>
          <p:nvPr>
            <p:ph type="title"/>
          </p:nvPr>
        </p:nvSpPr>
        <p:spPr/>
        <p:txBody>
          <a:bodyPr/>
          <a:lstStyle/>
          <a:p>
            <a:r>
              <a:rPr lang="en-US" dirty="0"/>
              <a:t>Why come to a presentation?</a:t>
            </a:r>
          </a:p>
        </p:txBody>
      </p:sp>
      <p:sp>
        <p:nvSpPr>
          <p:cNvPr id="3" name="Content Placeholder 2">
            <a:extLst>
              <a:ext uri="{FF2B5EF4-FFF2-40B4-BE49-F238E27FC236}">
                <a16:creationId xmlns:a16="http://schemas.microsoft.com/office/drawing/2014/main" id="{6925C16B-2311-4957-BBFC-1ADD0463736C}"/>
              </a:ext>
            </a:extLst>
          </p:cNvPr>
          <p:cNvSpPr>
            <a:spLocks noGrp="1"/>
          </p:cNvSpPr>
          <p:nvPr>
            <p:ph idx="1"/>
          </p:nvPr>
        </p:nvSpPr>
        <p:spPr/>
        <p:txBody>
          <a:bodyPr/>
          <a:lstStyle/>
          <a:p>
            <a:r>
              <a:rPr lang="en-US" dirty="0"/>
              <a:t>Mentally stimulated with a lecture on theory</a:t>
            </a:r>
          </a:p>
          <a:p>
            <a:r>
              <a:rPr lang="en-US" dirty="0"/>
              <a:t>Group excitement about a topic is intoxicating (in a good way)</a:t>
            </a:r>
          </a:p>
          <a:p>
            <a:r>
              <a:rPr lang="en-US" dirty="0"/>
              <a:t>Grow your network</a:t>
            </a:r>
          </a:p>
          <a:p>
            <a:r>
              <a:rPr lang="en-US" dirty="0"/>
              <a:t>Leave with specific advise that can be used right away</a:t>
            </a:r>
          </a:p>
        </p:txBody>
      </p:sp>
    </p:spTree>
    <p:extLst>
      <p:ext uri="{BB962C8B-B14F-4D97-AF65-F5344CB8AC3E}">
        <p14:creationId xmlns:p14="http://schemas.microsoft.com/office/powerpoint/2010/main" val="19877370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67943-2C3F-450C-AD90-D81D62637258}"/>
              </a:ext>
            </a:extLst>
          </p:cNvPr>
          <p:cNvSpPr>
            <a:spLocks noGrp="1"/>
          </p:cNvSpPr>
          <p:nvPr>
            <p:ph type="title"/>
          </p:nvPr>
        </p:nvSpPr>
        <p:spPr/>
        <p:txBody>
          <a:bodyPr/>
          <a:lstStyle/>
          <a:p>
            <a:r>
              <a:rPr lang="en-US" dirty="0"/>
              <a:t>Useful Daily Standup</a:t>
            </a:r>
          </a:p>
        </p:txBody>
      </p:sp>
      <p:sp>
        <p:nvSpPr>
          <p:cNvPr id="3" name="Content Placeholder 2">
            <a:extLst>
              <a:ext uri="{FF2B5EF4-FFF2-40B4-BE49-F238E27FC236}">
                <a16:creationId xmlns:a16="http://schemas.microsoft.com/office/drawing/2014/main" id="{E6AEBC29-A9A7-431A-993B-B173E272F387}"/>
              </a:ext>
            </a:extLst>
          </p:cNvPr>
          <p:cNvSpPr>
            <a:spLocks noGrp="1"/>
          </p:cNvSpPr>
          <p:nvPr>
            <p:ph idx="1"/>
          </p:nvPr>
        </p:nvSpPr>
        <p:spPr/>
        <p:txBody>
          <a:bodyPr>
            <a:normAutofit fontScale="92500"/>
          </a:bodyPr>
          <a:lstStyle/>
          <a:p>
            <a:r>
              <a:rPr lang="en-US" dirty="0"/>
              <a:t>If you’re going to mandate something be done every single day, make sure it brings some sort of value</a:t>
            </a:r>
          </a:p>
          <a:p>
            <a:r>
              <a:rPr lang="en-US" dirty="0"/>
              <a:t>Generally, coming together daily at the minimum brings unity</a:t>
            </a:r>
          </a:p>
          <a:p>
            <a:pPr lvl="1"/>
            <a:r>
              <a:rPr lang="en-US" dirty="0"/>
              <a:t>Sometimes it’s so boring or long or confusing or contentious that it doesn’t even bring unity</a:t>
            </a:r>
          </a:p>
          <a:p>
            <a:r>
              <a:rPr lang="en-US" dirty="0"/>
              <a:t>Think of a huddle in football</a:t>
            </a:r>
          </a:p>
          <a:p>
            <a:pPr lvl="1"/>
            <a:r>
              <a:rPr lang="en-US" dirty="0"/>
              <a:t>Everyone comes into the huddle already knowing the goal: score points</a:t>
            </a:r>
          </a:p>
          <a:p>
            <a:pPr lvl="1"/>
            <a:r>
              <a:rPr lang="en-US" dirty="0"/>
              <a:t>Someone has a plan A, B, and sometimes C</a:t>
            </a:r>
          </a:p>
          <a:p>
            <a:pPr lvl="2"/>
            <a:r>
              <a:rPr lang="en-US" dirty="0"/>
              <a:t>All others provide input that helps execute on plan A and when to switch to plans B/C</a:t>
            </a:r>
          </a:p>
          <a:p>
            <a:pPr lvl="1"/>
            <a:r>
              <a:rPr lang="en-US" dirty="0"/>
              <a:t>A plan is set to last until the next huddle, which may vary depending on situation</a:t>
            </a:r>
          </a:p>
          <a:p>
            <a:pPr lvl="1"/>
            <a:r>
              <a:rPr lang="en-US" dirty="0"/>
              <a:t>There must be some level of motivation or excitement exiting the huddle</a:t>
            </a:r>
          </a:p>
          <a:p>
            <a:pPr lvl="1"/>
            <a:endParaRPr lang="en-US" dirty="0"/>
          </a:p>
        </p:txBody>
      </p:sp>
    </p:spTree>
    <p:extLst>
      <p:ext uri="{BB962C8B-B14F-4D97-AF65-F5344CB8AC3E}">
        <p14:creationId xmlns:p14="http://schemas.microsoft.com/office/powerpoint/2010/main" val="2766362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normAutofit fontScale="90000"/>
          </a:bodyPr>
          <a:lstStyle/>
          <a:p>
            <a:pPr algn="ctr"/>
            <a:r>
              <a:rPr lang="en-US" dirty="0"/>
              <a:t>Are you having trouble prioritizing different streams of work or coordinating different functional areas of work?</a:t>
            </a:r>
          </a:p>
        </p:txBody>
      </p:sp>
    </p:spTree>
    <p:extLst>
      <p:ext uri="{BB962C8B-B14F-4D97-AF65-F5344CB8AC3E}">
        <p14:creationId xmlns:p14="http://schemas.microsoft.com/office/powerpoint/2010/main" val="39835351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D0E9C-74D8-4A3D-9A43-FB3011F707A5}"/>
              </a:ext>
            </a:extLst>
          </p:cNvPr>
          <p:cNvSpPr>
            <a:spLocks noGrp="1"/>
          </p:cNvSpPr>
          <p:nvPr>
            <p:ph type="title"/>
          </p:nvPr>
        </p:nvSpPr>
        <p:spPr/>
        <p:txBody>
          <a:bodyPr/>
          <a:lstStyle/>
          <a:p>
            <a:r>
              <a:rPr lang="en-US" dirty="0"/>
              <a:t>Single Backlog</a:t>
            </a:r>
          </a:p>
        </p:txBody>
      </p:sp>
      <p:sp>
        <p:nvSpPr>
          <p:cNvPr id="3" name="Content Placeholder 2">
            <a:extLst>
              <a:ext uri="{FF2B5EF4-FFF2-40B4-BE49-F238E27FC236}">
                <a16:creationId xmlns:a16="http://schemas.microsoft.com/office/drawing/2014/main" id="{29B6F51C-81D7-4F2A-B64C-A7E876EB4121}"/>
              </a:ext>
            </a:extLst>
          </p:cNvPr>
          <p:cNvSpPr>
            <a:spLocks noGrp="1"/>
          </p:cNvSpPr>
          <p:nvPr>
            <p:ph idx="1"/>
          </p:nvPr>
        </p:nvSpPr>
        <p:spPr/>
        <p:txBody>
          <a:bodyPr>
            <a:normAutofit fontScale="92500" lnSpcReduction="20000"/>
          </a:bodyPr>
          <a:lstStyle/>
          <a:p>
            <a:r>
              <a:rPr lang="en-US" dirty="0"/>
              <a:t>Put your work into a single backlog</a:t>
            </a:r>
          </a:p>
          <a:p>
            <a:pPr lvl="1"/>
            <a:r>
              <a:rPr lang="en-US" dirty="0"/>
              <a:t>It may seem too obvious, but it really isn’t something that is done that often</a:t>
            </a:r>
          </a:p>
          <a:p>
            <a:r>
              <a:rPr lang="en-US" dirty="0"/>
              <a:t>Not just applicable to separate teams</a:t>
            </a:r>
          </a:p>
          <a:p>
            <a:pPr lvl="1"/>
            <a:r>
              <a:rPr lang="en-US" dirty="0"/>
              <a:t>Work within a single team is often split into different backlogs</a:t>
            </a:r>
          </a:p>
          <a:p>
            <a:pPr lvl="1"/>
            <a:r>
              <a:rPr lang="en-US" dirty="0"/>
              <a:t>It’s ok to have work specific to your functional area, but they always have to be children of the larger hierarchy</a:t>
            </a:r>
          </a:p>
          <a:p>
            <a:pPr lvl="2"/>
            <a:r>
              <a:rPr lang="en-US" dirty="0"/>
              <a:t>Also, the functional specific work shouldn’t last more than a few days under the same team-wide requirement</a:t>
            </a:r>
          </a:p>
          <a:p>
            <a:r>
              <a:rPr lang="en-US" dirty="0"/>
              <a:t>Vertical Slicing, Risk based prioritizing</a:t>
            </a:r>
          </a:p>
          <a:p>
            <a:r>
              <a:rPr lang="en-US" dirty="0"/>
              <a:t>Use the concepts from more advanced techniques such as weighted shortest job first (WSJF) to prioritize within the single backlog</a:t>
            </a:r>
          </a:p>
          <a:p>
            <a:pPr lvl="1"/>
            <a:r>
              <a:rPr lang="en-US" dirty="0"/>
              <a:t>Use the concepts without going full WSJF immediately in the same way you slowly build up agile practices</a:t>
            </a:r>
          </a:p>
        </p:txBody>
      </p:sp>
    </p:spTree>
    <p:extLst>
      <p:ext uri="{BB962C8B-B14F-4D97-AF65-F5344CB8AC3E}">
        <p14:creationId xmlns:p14="http://schemas.microsoft.com/office/powerpoint/2010/main" val="11405187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Do you hear different people say a single piece of work is done at different times?</a:t>
            </a:r>
          </a:p>
        </p:txBody>
      </p:sp>
    </p:spTree>
    <p:extLst>
      <p:ext uri="{BB962C8B-B14F-4D97-AF65-F5344CB8AC3E}">
        <p14:creationId xmlns:p14="http://schemas.microsoft.com/office/powerpoint/2010/main" val="2560563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7169-2F3A-4030-9D3C-F68B2D4ECBA5}"/>
              </a:ext>
            </a:extLst>
          </p:cNvPr>
          <p:cNvSpPr>
            <a:spLocks noGrp="1"/>
          </p:cNvSpPr>
          <p:nvPr>
            <p:ph type="title"/>
          </p:nvPr>
        </p:nvSpPr>
        <p:spPr/>
        <p:txBody>
          <a:bodyPr/>
          <a:lstStyle/>
          <a:p>
            <a:r>
              <a:rPr lang="en-US" dirty="0"/>
              <a:t>Definition of Done</a:t>
            </a:r>
          </a:p>
        </p:txBody>
      </p:sp>
      <p:sp>
        <p:nvSpPr>
          <p:cNvPr id="3" name="Content Placeholder 2">
            <a:extLst>
              <a:ext uri="{FF2B5EF4-FFF2-40B4-BE49-F238E27FC236}">
                <a16:creationId xmlns:a16="http://schemas.microsoft.com/office/drawing/2014/main" id="{088ABCEC-AF3C-422A-8037-2E603E8A2446}"/>
              </a:ext>
            </a:extLst>
          </p:cNvPr>
          <p:cNvSpPr>
            <a:spLocks noGrp="1"/>
          </p:cNvSpPr>
          <p:nvPr>
            <p:ph idx="1"/>
          </p:nvPr>
        </p:nvSpPr>
        <p:spPr/>
        <p:txBody>
          <a:bodyPr>
            <a:normAutofit fontScale="92500" lnSpcReduction="10000"/>
          </a:bodyPr>
          <a:lstStyle/>
          <a:p>
            <a:r>
              <a:rPr lang="en-US" dirty="0"/>
              <a:t>Gather a clear list of criteria to allow work to be available to users</a:t>
            </a:r>
          </a:p>
          <a:p>
            <a:r>
              <a:rPr lang="en-US" dirty="0"/>
              <a:t>Global acceptance criteria</a:t>
            </a:r>
          </a:p>
          <a:p>
            <a:r>
              <a:rPr lang="en-US" dirty="0"/>
              <a:t>Breaks the habit of someone working on a single piece of the work to say this is done when there is still downstream work to be done</a:t>
            </a:r>
          </a:p>
          <a:p>
            <a:pPr lvl="1"/>
            <a:r>
              <a:rPr lang="en-US" dirty="0"/>
              <a:t>Ideally, you want to connect the upstream and downstream people into one team that works side by side, with some cross functional skills transfer</a:t>
            </a:r>
          </a:p>
          <a:p>
            <a:r>
              <a:rPr lang="en-US" dirty="0"/>
              <a:t>Examples to include in definition of done:</a:t>
            </a:r>
          </a:p>
          <a:p>
            <a:pPr lvl="1"/>
            <a:r>
              <a:rPr lang="en-US" dirty="0"/>
              <a:t>Testing (especially automated testing in upper environments)</a:t>
            </a:r>
          </a:p>
          <a:p>
            <a:pPr lvl="1"/>
            <a:r>
              <a:rPr lang="en-US" dirty="0"/>
              <a:t>Creation of new automated tests to reflect the new functionality</a:t>
            </a:r>
          </a:p>
          <a:p>
            <a:pPr lvl="1"/>
            <a:r>
              <a:rPr lang="en-US" dirty="0"/>
              <a:t>Accessibility (if the product is already mature)</a:t>
            </a:r>
          </a:p>
          <a:p>
            <a:pPr lvl="1"/>
            <a:r>
              <a:rPr lang="en-US" dirty="0"/>
              <a:t>Experience designer has approved the user experience</a:t>
            </a:r>
          </a:p>
          <a:p>
            <a:pPr lvl="1"/>
            <a:r>
              <a:rPr lang="en-US" dirty="0"/>
              <a:t>Application architect has approved the way the code will be written</a:t>
            </a:r>
          </a:p>
          <a:p>
            <a:pPr lvl="1"/>
            <a:endParaRPr lang="en-US" dirty="0"/>
          </a:p>
        </p:txBody>
      </p:sp>
    </p:spTree>
    <p:extLst>
      <p:ext uri="{BB962C8B-B14F-4D97-AF65-F5344CB8AC3E}">
        <p14:creationId xmlns:p14="http://schemas.microsoft.com/office/powerpoint/2010/main" val="14882135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Do employees have a hard time choosing which path to take at each fork?</a:t>
            </a:r>
          </a:p>
        </p:txBody>
      </p:sp>
    </p:spTree>
    <p:extLst>
      <p:ext uri="{BB962C8B-B14F-4D97-AF65-F5344CB8AC3E}">
        <p14:creationId xmlns:p14="http://schemas.microsoft.com/office/powerpoint/2010/main" val="787201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EF8BB-1EAB-4D67-ACEB-0B61FF7182AE}"/>
              </a:ext>
            </a:extLst>
          </p:cNvPr>
          <p:cNvSpPr>
            <a:spLocks noGrp="1"/>
          </p:cNvSpPr>
          <p:nvPr>
            <p:ph type="title"/>
          </p:nvPr>
        </p:nvSpPr>
        <p:spPr/>
        <p:txBody>
          <a:bodyPr/>
          <a:lstStyle/>
          <a:p>
            <a:r>
              <a:rPr lang="en-US" dirty="0"/>
              <a:t>Company Vision</a:t>
            </a:r>
          </a:p>
        </p:txBody>
      </p:sp>
      <p:sp>
        <p:nvSpPr>
          <p:cNvPr id="3" name="Content Placeholder 2">
            <a:extLst>
              <a:ext uri="{FF2B5EF4-FFF2-40B4-BE49-F238E27FC236}">
                <a16:creationId xmlns:a16="http://schemas.microsoft.com/office/drawing/2014/main" id="{A18306B0-F407-43BA-A1EE-78E484BD332B}"/>
              </a:ext>
            </a:extLst>
          </p:cNvPr>
          <p:cNvSpPr>
            <a:spLocks noGrp="1"/>
          </p:cNvSpPr>
          <p:nvPr>
            <p:ph idx="1"/>
          </p:nvPr>
        </p:nvSpPr>
        <p:spPr/>
        <p:txBody>
          <a:bodyPr/>
          <a:lstStyle/>
          <a:p>
            <a:r>
              <a:rPr lang="en-US" dirty="0"/>
              <a:t>A company vision guides everyone to a single north star</a:t>
            </a:r>
          </a:p>
          <a:p>
            <a:r>
              <a:rPr lang="en-US" dirty="0"/>
              <a:t>When you are stuck in your work and can go down one of two paths, you use the company vision to guide your decision making</a:t>
            </a:r>
          </a:p>
          <a:p>
            <a:r>
              <a:rPr lang="en-US" dirty="0"/>
              <a:t>A vision is a future state of your target audience</a:t>
            </a:r>
          </a:p>
          <a:p>
            <a:r>
              <a:rPr lang="en-US" dirty="0"/>
              <a:t>A vision is not the solution that gets your target audience to the future state</a:t>
            </a:r>
          </a:p>
          <a:p>
            <a:pPr lvl="1"/>
            <a:r>
              <a:rPr lang="en-US" dirty="0"/>
              <a:t>The vision is set be leadership and the solutioning is done by the delivery experts</a:t>
            </a:r>
          </a:p>
        </p:txBody>
      </p:sp>
    </p:spTree>
    <p:extLst>
      <p:ext uri="{BB962C8B-B14F-4D97-AF65-F5344CB8AC3E}">
        <p14:creationId xmlns:p14="http://schemas.microsoft.com/office/powerpoint/2010/main" val="28348963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800E7-3C61-4E93-88AF-123D8EDBEDF8}"/>
              </a:ext>
            </a:extLst>
          </p:cNvPr>
          <p:cNvSpPr>
            <a:spLocks noGrp="1"/>
          </p:cNvSpPr>
          <p:nvPr>
            <p:ph type="title"/>
          </p:nvPr>
        </p:nvSpPr>
        <p:spPr/>
        <p:txBody>
          <a:bodyPr/>
          <a:lstStyle/>
          <a:p>
            <a:r>
              <a:rPr lang="en-US" dirty="0"/>
              <a:t>Business Agility</a:t>
            </a:r>
          </a:p>
        </p:txBody>
      </p:sp>
      <p:sp>
        <p:nvSpPr>
          <p:cNvPr id="3" name="Content Placeholder 2">
            <a:extLst>
              <a:ext uri="{FF2B5EF4-FFF2-40B4-BE49-F238E27FC236}">
                <a16:creationId xmlns:a16="http://schemas.microsoft.com/office/drawing/2014/main" id="{7EA7A517-7792-419E-B414-F48768F5984C}"/>
              </a:ext>
            </a:extLst>
          </p:cNvPr>
          <p:cNvSpPr>
            <a:spLocks noGrp="1"/>
          </p:cNvSpPr>
          <p:nvPr>
            <p:ph idx="1"/>
          </p:nvPr>
        </p:nvSpPr>
        <p:spPr/>
        <p:txBody>
          <a:bodyPr/>
          <a:lstStyle/>
          <a:p>
            <a:r>
              <a:rPr lang="en-US" dirty="0"/>
              <a:t>Business and Engineering living in the same world</a:t>
            </a:r>
          </a:p>
          <a:p>
            <a:pPr lvl="1"/>
            <a:r>
              <a:rPr lang="en-US" dirty="0"/>
              <a:t>Hard to move together if not</a:t>
            </a:r>
          </a:p>
          <a:p>
            <a:r>
              <a:rPr lang="en-US" dirty="0"/>
              <a:t>Predictability</a:t>
            </a:r>
          </a:p>
          <a:p>
            <a:pPr lvl="1"/>
            <a:r>
              <a:rPr lang="en-US" dirty="0"/>
              <a:t>Knowing what can be built</a:t>
            </a:r>
          </a:p>
          <a:p>
            <a:r>
              <a:rPr lang="en-US" dirty="0"/>
              <a:t>Inspect and Adapt</a:t>
            </a:r>
          </a:p>
          <a:p>
            <a:pPr lvl="1"/>
            <a:r>
              <a:rPr lang="en-US" dirty="0"/>
              <a:t>Built in mechanisms to address issues and add to strengths</a:t>
            </a:r>
          </a:p>
          <a:p>
            <a:r>
              <a:rPr lang="en-US" dirty="0"/>
              <a:t>Address Risks Quickly</a:t>
            </a:r>
          </a:p>
          <a:p>
            <a:pPr lvl="1"/>
            <a:r>
              <a:rPr lang="en-US" dirty="0"/>
              <a:t>Find ways to break down work so you address your biggest risks as soon as possible</a:t>
            </a:r>
          </a:p>
          <a:p>
            <a:pPr lvl="1"/>
            <a:r>
              <a:rPr lang="en-US" dirty="0"/>
              <a:t>Especially when the biggest risk is end user satisfaction</a:t>
            </a:r>
          </a:p>
          <a:p>
            <a:endParaRPr lang="en-US" dirty="0"/>
          </a:p>
        </p:txBody>
      </p:sp>
    </p:spTree>
    <p:extLst>
      <p:ext uri="{BB962C8B-B14F-4D97-AF65-F5344CB8AC3E}">
        <p14:creationId xmlns:p14="http://schemas.microsoft.com/office/powerpoint/2010/main" val="36364187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Ask the Audience: What are some problems/inefficiencies with your delivery?</a:t>
            </a:r>
          </a:p>
        </p:txBody>
      </p:sp>
    </p:spTree>
    <p:extLst>
      <p:ext uri="{BB962C8B-B14F-4D97-AF65-F5344CB8AC3E}">
        <p14:creationId xmlns:p14="http://schemas.microsoft.com/office/powerpoint/2010/main" val="20435197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Agile Requirements</a:t>
            </a:r>
          </a:p>
        </p:txBody>
      </p:sp>
    </p:spTree>
    <p:extLst>
      <p:ext uri="{BB962C8B-B14F-4D97-AF65-F5344CB8AC3E}">
        <p14:creationId xmlns:p14="http://schemas.microsoft.com/office/powerpoint/2010/main" val="79282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3EDA-0C4A-4A1D-AC73-587016D97F89}"/>
              </a:ext>
            </a:extLst>
          </p:cNvPr>
          <p:cNvSpPr>
            <a:spLocks noGrp="1"/>
          </p:cNvSpPr>
          <p:nvPr>
            <p:ph type="title"/>
          </p:nvPr>
        </p:nvSpPr>
        <p:spPr/>
        <p:txBody>
          <a:bodyPr/>
          <a:lstStyle/>
          <a:p>
            <a:r>
              <a:rPr lang="en-US" dirty="0">
                <a:cs typeface="Calibri Light"/>
              </a:rPr>
              <a:t>Goals</a:t>
            </a:r>
            <a:endParaRPr lang="en-US" dirty="0"/>
          </a:p>
        </p:txBody>
      </p:sp>
      <p:sp>
        <p:nvSpPr>
          <p:cNvPr id="3" name="Content Placeholder 2">
            <a:extLst>
              <a:ext uri="{FF2B5EF4-FFF2-40B4-BE49-F238E27FC236}">
                <a16:creationId xmlns:a16="http://schemas.microsoft.com/office/drawing/2014/main" id="{3E1787B7-C37E-45B6-AF03-CFFEF9D57251}"/>
              </a:ext>
            </a:extLst>
          </p:cNvPr>
          <p:cNvSpPr>
            <a:spLocks noGrp="1"/>
          </p:cNvSpPr>
          <p:nvPr>
            <p:ph idx="1"/>
          </p:nvPr>
        </p:nvSpPr>
        <p:spPr/>
        <p:txBody>
          <a:bodyPr vert="horz" lIns="91440" tIns="45720" rIns="91440" bIns="45720" rtlCol="0" anchor="t">
            <a:normAutofit/>
          </a:bodyPr>
          <a:lstStyle/>
          <a:p>
            <a:r>
              <a:rPr lang="en-US" dirty="0">
                <a:cs typeface="Calibri"/>
              </a:rPr>
              <a:t>Practical advice</a:t>
            </a:r>
          </a:p>
          <a:p>
            <a:r>
              <a:rPr lang="en-US" dirty="0">
                <a:cs typeface="Calibri"/>
              </a:rPr>
              <a:t>Have some discussions</a:t>
            </a:r>
          </a:p>
          <a:p>
            <a:r>
              <a:rPr lang="en-US" dirty="0">
                <a:cs typeface="Calibri"/>
              </a:rPr>
              <a:t>Provide a new way to think about something</a:t>
            </a:r>
          </a:p>
          <a:p>
            <a:r>
              <a:rPr lang="en-US" dirty="0">
                <a:cs typeface="Calibri"/>
              </a:rPr>
              <a:t>Answer one for everyone</a:t>
            </a:r>
          </a:p>
        </p:txBody>
      </p:sp>
    </p:spTree>
    <p:extLst>
      <p:ext uri="{BB962C8B-B14F-4D97-AF65-F5344CB8AC3E}">
        <p14:creationId xmlns:p14="http://schemas.microsoft.com/office/powerpoint/2010/main" val="18479891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1736-4FF2-4F82-86EC-64FDB2B38F10}"/>
              </a:ext>
            </a:extLst>
          </p:cNvPr>
          <p:cNvSpPr>
            <a:spLocks noGrp="1"/>
          </p:cNvSpPr>
          <p:nvPr>
            <p:ph type="title"/>
          </p:nvPr>
        </p:nvSpPr>
        <p:spPr/>
        <p:txBody>
          <a:bodyPr/>
          <a:lstStyle/>
          <a:p>
            <a:r>
              <a:rPr lang="en-US" dirty="0">
                <a:cs typeface="Calibri Light"/>
              </a:rPr>
              <a:t>Just In Time Business Analysis</a:t>
            </a:r>
            <a:endParaRPr lang="en-US" dirty="0"/>
          </a:p>
        </p:txBody>
      </p:sp>
      <p:sp>
        <p:nvSpPr>
          <p:cNvPr id="3" name="Content Placeholder 2">
            <a:extLst>
              <a:ext uri="{FF2B5EF4-FFF2-40B4-BE49-F238E27FC236}">
                <a16:creationId xmlns:a16="http://schemas.microsoft.com/office/drawing/2014/main" id="{78216C79-6C28-4FAF-BA99-5C6160E0CFF3}"/>
              </a:ext>
            </a:extLst>
          </p:cNvPr>
          <p:cNvSpPr>
            <a:spLocks noGrp="1"/>
          </p:cNvSpPr>
          <p:nvPr>
            <p:ph idx="1"/>
          </p:nvPr>
        </p:nvSpPr>
        <p:spPr/>
        <p:txBody>
          <a:bodyPr/>
          <a:lstStyle/>
          <a:p>
            <a:r>
              <a:rPr lang="en-US" dirty="0"/>
              <a:t>Beginnings from manufacturing</a:t>
            </a:r>
          </a:p>
          <a:p>
            <a:pPr lvl="1"/>
            <a:r>
              <a:rPr lang="en-US" dirty="0"/>
              <a:t>Keeping inventory low</a:t>
            </a:r>
          </a:p>
          <a:p>
            <a:r>
              <a:rPr lang="en-US" dirty="0"/>
              <a:t>Dangers of gathering requirements too far out</a:t>
            </a:r>
          </a:p>
          <a:p>
            <a:pPr lvl="1"/>
            <a:r>
              <a:rPr lang="en-US" dirty="0"/>
              <a:t>Stale requirements</a:t>
            </a:r>
          </a:p>
          <a:p>
            <a:pPr lvl="1"/>
            <a:r>
              <a:rPr lang="en-US" dirty="0"/>
              <a:t>Plans change and requirements are thrown away</a:t>
            </a:r>
          </a:p>
          <a:p>
            <a:pPr lvl="1"/>
            <a:r>
              <a:rPr lang="en-US" dirty="0"/>
              <a:t>Requirements are used, but user needs change and users don’t end up using the product increment</a:t>
            </a:r>
          </a:p>
          <a:p>
            <a:pPr lvl="1"/>
            <a:r>
              <a:rPr lang="en-US" dirty="0"/>
              <a:t>Lost connection to what the other team members are currently working on</a:t>
            </a:r>
          </a:p>
          <a:p>
            <a:r>
              <a:rPr lang="en-US" dirty="0"/>
              <a:t>Deep dive into the now and the near</a:t>
            </a:r>
          </a:p>
        </p:txBody>
      </p:sp>
    </p:spTree>
    <p:extLst>
      <p:ext uri="{BB962C8B-B14F-4D97-AF65-F5344CB8AC3E}">
        <p14:creationId xmlns:p14="http://schemas.microsoft.com/office/powerpoint/2010/main" val="2784815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6A2F-07A8-431C-AEE6-00D85FBF37FC}"/>
              </a:ext>
            </a:extLst>
          </p:cNvPr>
          <p:cNvSpPr>
            <a:spLocks noGrp="1"/>
          </p:cNvSpPr>
          <p:nvPr>
            <p:ph type="title"/>
          </p:nvPr>
        </p:nvSpPr>
        <p:spPr/>
        <p:txBody>
          <a:bodyPr/>
          <a:lstStyle/>
          <a:p>
            <a:r>
              <a:rPr lang="en-US" dirty="0"/>
              <a:t>Analysis of Risks</a:t>
            </a:r>
          </a:p>
        </p:txBody>
      </p:sp>
      <p:sp>
        <p:nvSpPr>
          <p:cNvPr id="3" name="Content Placeholder 2">
            <a:extLst>
              <a:ext uri="{FF2B5EF4-FFF2-40B4-BE49-F238E27FC236}">
                <a16:creationId xmlns:a16="http://schemas.microsoft.com/office/drawing/2014/main" id="{C4D7F366-FB91-41B3-ADD9-DF056089F866}"/>
              </a:ext>
            </a:extLst>
          </p:cNvPr>
          <p:cNvSpPr>
            <a:spLocks noGrp="1"/>
          </p:cNvSpPr>
          <p:nvPr>
            <p:ph idx="1"/>
          </p:nvPr>
        </p:nvSpPr>
        <p:spPr/>
        <p:txBody>
          <a:bodyPr>
            <a:normAutofit fontScale="92500" lnSpcReduction="20000"/>
          </a:bodyPr>
          <a:lstStyle/>
          <a:p>
            <a:r>
              <a:rPr lang="en-US" dirty="0"/>
              <a:t>Will users like it?</a:t>
            </a:r>
          </a:p>
          <a:p>
            <a:r>
              <a:rPr lang="en-US" dirty="0"/>
              <a:t>Will it solve real user problems?</a:t>
            </a:r>
          </a:p>
          <a:p>
            <a:r>
              <a:rPr lang="en-US" dirty="0"/>
              <a:t>Is it technically feasible?</a:t>
            </a:r>
          </a:p>
          <a:p>
            <a:r>
              <a:rPr lang="en-US" dirty="0"/>
              <a:t>Do we have the right skill sets to build it?</a:t>
            </a:r>
          </a:p>
          <a:p>
            <a:r>
              <a:rPr lang="en-US" dirty="0"/>
              <a:t>How will it integrate with another system?</a:t>
            </a:r>
          </a:p>
          <a:p>
            <a:r>
              <a:rPr lang="en-US" dirty="0"/>
              <a:t>Will it be difficult to maintain?</a:t>
            </a:r>
          </a:p>
          <a:p>
            <a:r>
              <a:rPr lang="en-US" dirty="0"/>
              <a:t>Can we complete delivery before cost outweighs value?</a:t>
            </a:r>
          </a:p>
          <a:p>
            <a:r>
              <a:rPr lang="en-US" dirty="0"/>
              <a:t>Is it marketable/sellable?</a:t>
            </a:r>
          </a:p>
          <a:p>
            <a:r>
              <a:rPr lang="en-US" dirty="0"/>
              <a:t>Find a way to quantify and associate risk to a grouping of requirements</a:t>
            </a:r>
          </a:p>
          <a:p>
            <a:r>
              <a:rPr lang="en-US" dirty="0"/>
              <a:t>Determine prerequisites for assessing the risk</a:t>
            </a:r>
          </a:p>
        </p:txBody>
      </p:sp>
    </p:spTree>
    <p:extLst>
      <p:ext uri="{BB962C8B-B14F-4D97-AF65-F5344CB8AC3E}">
        <p14:creationId xmlns:p14="http://schemas.microsoft.com/office/powerpoint/2010/main" val="3939077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868EA-D901-42A5-A5BC-C562A211ED67}"/>
              </a:ext>
            </a:extLst>
          </p:cNvPr>
          <p:cNvSpPr>
            <a:spLocks noGrp="1"/>
          </p:cNvSpPr>
          <p:nvPr>
            <p:ph type="title"/>
          </p:nvPr>
        </p:nvSpPr>
        <p:spPr/>
        <p:txBody>
          <a:bodyPr/>
          <a:lstStyle/>
          <a:p>
            <a:r>
              <a:rPr lang="en-US" dirty="0"/>
              <a:t>Analysis of Hierarchy</a:t>
            </a:r>
          </a:p>
        </p:txBody>
      </p:sp>
      <p:sp>
        <p:nvSpPr>
          <p:cNvPr id="3" name="Content Placeholder 2">
            <a:extLst>
              <a:ext uri="{FF2B5EF4-FFF2-40B4-BE49-F238E27FC236}">
                <a16:creationId xmlns:a16="http://schemas.microsoft.com/office/drawing/2014/main" id="{3756786B-35D3-4848-A6E0-B6B72849691B}"/>
              </a:ext>
            </a:extLst>
          </p:cNvPr>
          <p:cNvSpPr>
            <a:spLocks noGrp="1"/>
          </p:cNvSpPr>
          <p:nvPr>
            <p:ph idx="1"/>
          </p:nvPr>
        </p:nvSpPr>
        <p:spPr/>
        <p:txBody>
          <a:bodyPr>
            <a:normAutofit fontScale="92500"/>
          </a:bodyPr>
          <a:lstStyle/>
          <a:p>
            <a:r>
              <a:rPr lang="en-US" dirty="0">
                <a:cs typeface="Calibri"/>
              </a:rPr>
              <a:t>Levels of requirements, importance of hierarchy</a:t>
            </a:r>
          </a:p>
          <a:p>
            <a:r>
              <a:rPr lang="en-US" dirty="0">
                <a:cs typeface="Calibri"/>
              </a:rPr>
              <a:t>How does a request fit within the current landscape?</a:t>
            </a:r>
          </a:p>
          <a:p>
            <a:r>
              <a:rPr lang="en-US" dirty="0">
                <a:cs typeface="Calibri"/>
              </a:rPr>
              <a:t>There needs to be a few top level goals that all requirements roll up to</a:t>
            </a:r>
          </a:p>
          <a:p>
            <a:r>
              <a:rPr lang="en-US" dirty="0"/>
              <a:t>Scrum masters will try their best to coach a product owner not to ask for features that don’t tie to the larger goal</a:t>
            </a:r>
          </a:p>
          <a:p>
            <a:r>
              <a:rPr lang="en-US" dirty="0"/>
              <a:t>Business analysts will provide the domain expertise that provide proof that the current request is outside the scope of the current goals</a:t>
            </a:r>
          </a:p>
          <a:p>
            <a:r>
              <a:rPr lang="en-US" dirty="0"/>
              <a:t>The number of levels of hierarchy will be different for every product</a:t>
            </a:r>
          </a:p>
          <a:p>
            <a:pPr lvl="1"/>
            <a:r>
              <a:rPr lang="en-US" dirty="0"/>
              <a:t>Recommendations on the best number of levels would come from a business analyst</a:t>
            </a:r>
          </a:p>
        </p:txBody>
      </p:sp>
    </p:spTree>
    <p:extLst>
      <p:ext uri="{BB962C8B-B14F-4D97-AF65-F5344CB8AC3E}">
        <p14:creationId xmlns:p14="http://schemas.microsoft.com/office/powerpoint/2010/main" val="13128337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98998-4E9E-4D1B-BFE4-E2123FB59D0E}"/>
              </a:ext>
            </a:extLst>
          </p:cNvPr>
          <p:cNvSpPr>
            <a:spLocks noGrp="1"/>
          </p:cNvSpPr>
          <p:nvPr>
            <p:ph type="title"/>
          </p:nvPr>
        </p:nvSpPr>
        <p:spPr/>
        <p:txBody>
          <a:bodyPr/>
          <a:lstStyle/>
          <a:p>
            <a:r>
              <a:rPr lang="en-US" dirty="0"/>
              <a:t>Analysis of Requirement Packaging</a:t>
            </a:r>
          </a:p>
        </p:txBody>
      </p:sp>
      <p:sp>
        <p:nvSpPr>
          <p:cNvPr id="3" name="Content Placeholder 2">
            <a:extLst>
              <a:ext uri="{FF2B5EF4-FFF2-40B4-BE49-F238E27FC236}">
                <a16:creationId xmlns:a16="http://schemas.microsoft.com/office/drawing/2014/main" id="{210FC866-BB47-4B13-A60A-1A839C4038E7}"/>
              </a:ext>
            </a:extLst>
          </p:cNvPr>
          <p:cNvSpPr>
            <a:spLocks noGrp="1"/>
          </p:cNvSpPr>
          <p:nvPr>
            <p:ph idx="1"/>
          </p:nvPr>
        </p:nvSpPr>
        <p:spPr/>
        <p:txBody>
          <a:bodyPr>
            <a:normAutofit fontScale="77500" lnSpcReduction="20000"/>
          </a:bodyPr>
          <a:lstStyle/>
          <a:p>
            <a:r>
              <a:rPr lang="en-US" dirty="0"/>
              <a:t>Packaging for agile delivery is an art</a:t>
            </a:r>
          </a:p>
          <a:p>
            <a:r>
              <a:rPr lang="en-US" dirty="0"/>
              <a:t>Packaging needs to be done to complete the required work in order to assess the biggest risks first</a:t>
            </a:r>
          </a:p>
          <a:p>
            <a:pPr lvl="1"/>
            <a:r>
              <a:rPr lang="en-US" dirty="0"/>
              <a:t>Thoroughly assess risks</a:t>
            </a:r>
          </a:p>
          <a:p>
            <a:pPr lvl="1"/>
            <a:r>
              <a:rPr lang="en-US" dirty="0"/>
              <a:t>Then rank order them</a:t>
            </a:r>
          </a:p>
          <a:p>
            <a:r>
              <a:rPr lang="en-US" dirty="0"/>
              <a:t>Packaging needs to be technically feasible</a:t>
            </a:r>
          </a:p>
          <a:p>
            <a:r>
              <a:rPr lang="en-US" dirty="0"/>
              <a:t>Packaging at different hierarchical levels</a:t>
            </a:r>
          </a:p>
          <a:p>
            <a:r>
              <a:rPr lang="en-US" dirty="0"/>
              <a:t>INVEST</a:t>
            </a:r>
          </a:p>
          <a:p>
            <a:pPr lvl="1"/>
            <a:r>
              <a:rPr lang="en-US" dirty="0"/>
              <a:t>Independent, Negotiable, Valuable, Estimable, Small, and Testable</a:t>
            </a:r>
          </a:p>
          <a:p>
            <a:r>
              <a:rPr lang="en-US" dirty="0"/>
              <a:t>MVP</a:t>
            </a:r>
          </a:p>
          <a:p>
            <a:pPr lvl="1"/>
            <a:r>
              <a:rPr lang="en-US" dirty="0"/>
              <a:t>Minimal viable product – absolute minimum that a user will find useful</a:t>
            </a:r>
          </a:p>
          <a:p>
            <a:r>
              <a:rPr lang="en-US" dirty="0"/>
              <a:t>MMP</a:t>
            </a:r>
          </a:p>
          <a:p>
            <a:pPr lvl="1"/>
            <a:r>
              <a:rPr lang="en-US" dirty="0"/>
              <a:t>Minimal marketable product – absolute minimum that is enough of a product that a company can sell as a whole</a:t>
            </a:r>
          </a:p>
        </p:txBody>
      </p:sp>
    </p:spTree>
    <p:extLst>
      <p:ext uri="{BB962C8B-B14F-4D97-AF65-F5344CB8AC3E}">
        <p14:creationId xmlns:p14="http://schemas.microsoft.com/office/powerpoint/2010/main" val="131434454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6E59-11E9-43F6-8F5F-EA80A646224A}"/>
              </a:ext>
            </a:extLst>
          </p:cNvPr>
          <p:cNvSpPr>
            <a:spLocks noGrp="1"/>
          </p:cNvSpPr>
          <p:nvPr>
            <p:ph type="title"/>
          </p:nvPr>
        </p:nvSpPr>
        <p:spPr/>
        <p:txBody>
          <a:bodyPr/>
          <a:lstStyle/>
          <a:p>
            <a:r>
              <a:rPr lang="en-US" dirty="0"/>
              <a:t>Analysis of Product Lifecycle</a:t>
            </a:r>
          </a:p>
        </p:txBody>
      </p:sp>
      <p:sp>
        <p:nvSpPr>
          <p:cNvPr id="3" name="Content Placeholder 2">
            <a:extLst>
              <a:ext uri="{FF2B5EF4-FFF2-40B4-BE49-F238E27FC236}">
                <a16:creationId xmlns:a16="http://schemas.microsoft.com/office/drawing/2014/main" id="{74B3E499-060B-42EA-9001-0CF25D04D74E}"/>
              </a:ext>
            </a:extLst>
          </p:cNvPr>
          <p:cNvSpPr>
            <a:spLocks noGrp="1"/>
          </p:cNvSpPr>
          <p:nvPr>
            <p:ph idx="1"/>
          </p:nvPr>
        </p:nvSpPr>
        <p:spPr/>
        <p:txBody>
          <a:bodyPr/>
          <a:lstStyle/>
          <a:p>
            <a:r>
              <a:rPr lang="en-US" dirty="0"/>
              <a:t>Analysis of the current lifecycle of a product</a:t>
            </a:r>
          </a:p>
          <a:p>
            <a:r>
              <a:rPr lang="en-US" dirty="0"/>
              <a:t>Development, introduction, growth, maturity, decline</a:t>
            </a:r>
          </a:p>
          <a:p>
            <a:r>
              <a:rPr lang="en-US" dirty="0"/>
              <a:t>Is it right to enhance a product that is on the decline?</a:t>
            </a:r>
          </a:p>
          <a:p>
            <a:r>
              <a:rPr lang="en-US" dirty="0"/>
              <a:t>Agile never ends?</a:t>
            </a:r>
          </a:p>
          <a:p>
            <a:pPr lvl="1"/>
            <a:r>
              <a:rPr lang="en-US" dirty="0"/>
              <a:t>If product lifecycle is understood clearly, there are clear stopping points</a:t>
            </a:r>
          </a:p>
          <a:p>
            <a:r>
              <a:rPr lang="en-US" dirty="0"/>
              <a:t>The lifecycle of a product should be paramount in determining the now and near product goals</a:t>
            </a:r>
          </a:p>
        </p:txBody>
      </p:sp>
    </p:spTree>
    <p:extLst>
      <p:ext uri="{BB962C8B-B14F-4D97-AF65-F5344CB8AC3E}">
        <p14:creationId xmlns:p14="http://schemas.microsoft.com/office/powerpoint/2010/main" val="14124617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6F821-4C9B-429E-A582-54E5603E8D04}"/>
              </a:ext>
            </a:extLst>
          </p:cNvPr>
          <p:cNvSpPr>
            <a:spLocks noGrp="1"/>
          </p:cNvSpPr>
          <p:nvPr>
            <p:ph type="title"/>
          </p:nvPr>
        </p:nvSpPr>
        <p:spPr/>
        <p:txBody>
          <a:bodyPr/>
          <a:lstStyle/>
          <a:p>
            <a:r>
              <a:rPr lang="en-US" dirty="0"/>
              <a:t>Analysis of Product Stability/Security</a:t>
            </a:r>
          </a:p>
        </p:txBody>
      </p:sp>
      <p:sp>
        <p:nvSpPr>
          <p:cNvPr id="3" name="Content Placeholder 2">
            <a:extLst>
              <a:ext uri="{FF2B5EF4-FFF2-40B4-BE49-F238E27FC236}">
                <a16:creationId xmlns:a16="http://schemas.microsoft.com/office/drawing/2014/main" id="{79240984-FBDB-4F95-82A6-8AA5A219E7B4}"/>
              </a:ext>
            </a:extLst>
          </p:cNvPr>
          <p:cNvSpPr>
            <a:spLocks noGrp="1"/>
          </p:cNvSpPr>
          <p:nvPr>
            <p:ph idx="1"/>
          </p:nvPr>
        </p:nvSpPr>
        <p:spPr/>
        <p:txBody>
          <a:bodyPr>
            <a:normAutofit fontScale="92500" lnSpcReduction="10000"/>
          </a:bodyPr>
          <a:lstStyle/>
          <a:p>
            <a:r>
              <a:rPr lang="en-US" dirty="0"/>
              <a:t>Existing tech debt</a:t>
            </a:r>
          </a:p>
          <a:p>
            <a:pPr lvl="1"/>
            <a:r>
              <a:rPr lang="en-US" dirty="0">
                <a:cs typeface="Calibri"/>
              </a:rPr>
              <a:t>Stopping crippling tech debt early is crucial</a:t>
            </a:r>
          </a:p>
          <a:p>
            <a:r>
              <a:rPr lang="en-US" dirty="0">
                <a:cs typeface="Calibri"/>
              </a:rPr>
              <a:t>New tech debt that may be introduced</a:t>
            </a:r>
          </a:p>
          <a:p>
            <a:r>
              <a:rPr lang="en-US" dirty="0">
                <a:cs typeface="Calibri"/>
              </a:rPr>
              <a:t>Debt is often introduced on purpose in order to asses a risk such as user adoption early</a:t>
            </a:r>
          </a:p>
          <a:p>
            <a:r>
              <a:rPr lang="en-US" dirty="0">
                <a:cs typeface="Calibri"/>
              </a:rPr>
              <a:t>Need to broadly identify all the missing stability, security, performance, </a:t>
            </a:r>
            <a:r>
              <a:rPr lang="en-US" dirty="0" err="1">
                <a:cs typeface="Calibri"/>
              </a:rPr>
              <a:t>etc</a:t>
            </a:r>
            <a:r>
              <a:rPr lang="en-US" dirty="0">
                <a:cs typeface="Calibri"/>
              </a:rPr>
              <a:t> requirements and keep them in the same hierarchy, so that higher level requirements package is not complete until the product increment is stable</a:t>
            </a:r>
          </a:p>
          <a:p>
            <a:r>
              <a:rPr lang="en-US" dirty="0">
                <a:cs typeface="Calibri"/>
              </a:rPr>
              <a:t>Using examples to describe tech debt</a:t>
            </a:r>
          </a:p>
          <a:p>
            <a:pPr lvl="1"/>
            <a:r>
              <a:rPr lang="en-US" dirty="0">
                <a:cs typeface="Calibri"/>
              </a:rPr>
              <a:t>Knob and Tube (electrical foundation)</a:t>
            </a:r>
          </a:p>
          <a:p>
            <a:pPr lvl="1"/>
            <a:r>
              <a:rPr lang="en-US" dirty="0">
                <a:cs typeface="Calibri"/>
              </a:rPr>
              <a:t>House foundation is tricky because of how unchangeable it is</a:t>
            </a:r>
            <a:endParaRPr lang="en-US" dirty="0"/>
          </a:p>
        </p:txBody>
      </p:sp>
    </p:spTree>
    <p:extLst>
      <p:ext uri="{BB962C8B-B14F-4D97-AF65-F5344CB8AC3E}">
        <p14:creationId xmlns:p14="http://schemas.microsoft.com/office/powerpoint/2010/main" val="7579679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41D3-A589-4248-B14F-CFCD4ACB722D}"/>
              </a:ext>
            </a:extLst>
          </p:cNvPr>
          <p:cNvSpPr>
            <a:spLocks noGrp="1"/>
          </p:cNvSpPr>
          <p:nvPr>
            <p:ph type="title"/>
          </p:nvPr>
        </p:nvSpPr>
        <p:spPr/>
        <p:txBody>
          <a:bodyPr/>
          <a:lstStyle/>
          <a:p>
            <a:r>
              <a:rPr lang="en-US" dirty="0"/>
              <a:t>Analysis of Market </a:t>
            </a:r>
          </a:p>
        </p:txBody>
      </p:sp>
      <p:sp>
        <p:nvSpPr>
          <p:cNvPr id="3" name="Content Placeholder 2">
            <a:extLst>
              <a:ext uri="{FF2B5EF4-FFF2-40B4-BE49-F238E27FC236}">
                <a16:creationId xmlns:a16="http://schemas.microsoft.com/office/drawing/2014/main" id="{FBEEBA7D-08AA-41EA-AEBA-6F64726E9E6D}"/>
              </a:ext>
            </a:extLst>
          </p:cNvPr>
          <p:cNvSpPr>
            <a:spLocks noGrp="1"/>
          </p:cNvSpPr>
          <p:nvPr>
            <p:ph idx="1"/>
          </p:nvPr>
        </p:nvSpPr>
        <p:spPr/>
        <p:txBody>
          <a:bodyPr/>
          <a:lstStyle/>
          <a:p>
            <a:r>
              <a:rPr lang="en-US" dirty="0"/>
              <a:t>Are user needs changing?</a:t>
            </a:r>
          </a:p>
          <a:p>
            <a:r>
              <a:rPr lang="en-US" dirty="0"/>
              <a:t>If the product owner is not used to conducting market or user analysis, this is a big opportunity to help them</a:t>
            </a:r>
          </a:p>
          <a:p>
            <a:r>
              <a:rPr lang="en-US" dirty="0"/>
              <a:t>If the product owner is good at analysis, constantly stay connected on the results of that analysis</a:t>
            </a:r>
          </a:p>
          <a:p>
            <a:pPr lvl="1"/>
            <a:r>
              <a:rPr lang="en-US" dirty="0"/>
              <a:t>A PO most likely won’t be as good at seeing how some seemingly unrelated analysis applies to what is currently being built</a:t>
            </a:r>
          </a:p>
        </p:txBody>
      </p:sp>
    </p:spTree>
    <p:extLst>
      <p:ext uri="{BB962C8B-B14F-4D97-AF65-F5344CB8AC3E}">
        <p14:creationId xmlns:p14="http://schemas.microsoft.com/office/powerpoint/2010/main" val="28023870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96A10-4A14-47FD-8D18-AE21193CC451}"/>
              </a:ext>
            </a:extLst>
          </p:cNvPr>
          <p:cNvSpPr>
            <a:spLocks noGrp="1"/>
          </p:cNvSpPr>
          <p:nvPr>
            <p:ph type="title"/>
          </p:nvPr>
        </p:nvSpPr>
        <p:spPr/>
        <p:txBody>
          <a:bodyPr/>
          <a:lstStyle/>
          <a:p>
            <a:r>
              <a:rPr lang="en-US" dirty="0"/>
              <a:t>Analysis of Product Manufacturing Process</a:t>
            </a:r>
          </a:p>
        </p:txBody>
      </p:sp>
      <p:sp>
        <p:nvSpPr>
          <p:cNvPr id="3" name="Content Placeholder 2">
            <a:extLst>
              <a:ext uri="{FF2B5EF4-FFF2-40B4-BE49-F238E27FC236}">
                <a16:creationId xmlns:a16="http://schemas.microsoft.com/office/drawing/2014/main" id="{880EF6A7-B4A6-4052-886D-5B3D3123A135}"/>
              </a:ext>
            </a:extLst>
          </p:cNvPr>
          <p:cNvSpPr>
            <a:spLocks noGrp="1"/>
          </p:cNvSpPr>
          <p:nvPr>
            <p:ph idx="1"/>
          </p:nvPr>
        </p:nvSpPr>
        <p:spPr/>
        <p:txBody>
          <a:bodyPr>
            <a:normAutofit fontScale="92500" lnSpcReduction="20000"/>
          </a:bodyPr>
          <a:lstStyle/>
          <a:p>
            <a:r>
              <a:rPr lang="en-US" dirty="0"/>
              <a:t>Value stream mapping</a:t>
            </a:r>
          </a:p>
          <a:p>
            <a:pPr lvl="1"/>
            <a:r>
              <a:rPr lang="en-US" dirty="0"/>
              <a:t>What steps are involved for an idea to turn into a product increment?</a:t>
            </a:r>
          </a:p>
          <a:p>
            <a:pPr lvl="1"/>
            <a:r>
              <a:rPr lang="en-US" dirty="0"/>
              <a:t>Map the steps the delivery team takes (particularly the development team)</a:t>
            </a:r>
          </a:p>
          <a:p>
            <a:pPr lvl="1"/>
            <a:r>
              <a:rPr lang="en-US" dirty="0"/>
              <a:t>Communicate that analysis to all idea creators</a:t>
            </a:r>
          </a:p>
          <a:p>
            <a:r>
              <a:rPr lang="en-US" dirty="0"/>
              <a:t>Lifecycle of the organization</a:t>
            </a:r>
          </a:p>
          <a:p>
            <a:pPr lvl="1"/>
            <a:r>
              <a:rPr lang="en-US" dirty="0"/>
              <a:t>In a startup, lean manufacturing is most effective</a:t>
            </a:r>
          </a:p>
          <a:p>
            <a:pPr lvl="1"/>
            <a:r>
              <a:rPr lang="en-US" dirty="0"/>
              <a:t>In a mature organization with a large customer base using the products, more stability, security, and performance needs to be built in up-front</a:t>
            </a:r>
          </a:p>
          <a:p>
            <a:pPr lvl="1"/>
            <a:r>
              <a:rPr lang="en-US" dirty="0"/>
              <a:t>Can a big company be lean?</a:t>
            </a:r>
          </a:p>
          <a:p>
            <a:pPr lvl="2"/>
            <a:r>
              <a:rPr lang="en-US" dirty="0"/>
              <a:t>Yes, but needs to be communicated thoroughly to all customers that this product should not be expected to have the same level of stability as the other products</a:t>
            </a:r>
          </a:p>
          <a:p>
            <a:pPr lvl="3"/>
            <a:r>
              <a:rPr lang="en-US" dirty="0"/>
              <a:t>Also communicated to all business leadership that have worked at that company for decades and are accustomed to everything being built in up-front</a:t>
            </a:r>
          </a:p>
          <a:p>
            <a:r>
              <a:rPr lang="en-US" dirty="0"/>
              <a:t>Agile transformation</a:t>
            </a:r>
          </a:p>
          <a:p>
            <a:endParaRPr lang="en-US" dirty="0"/>
          </a:p>
        </p:txBody>
      </p:sp>
    </p:spTree>
    <p:extLst>
      <p:ext uri="{BB962C8B-B14F-4D97-AF65-F5344CB8AC3E}">
        <p14:creationId xmlns:p14="http://schemas.microsoft.com/office/powerpoint/2010/main" val="40545514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CD57-9FC3-4125-8621-F4B554227C11}"/>
              </a:ext>
            </a:extLst>
          </p:cNvPr>
          <p:cNvSpPr>
            <a:spLocks noGrp="1"/>
          </p:cNvSpPr>
          <p:nvPr>
            <p:ph type="title"/>
          </p:nvPr>
        </p:nvSpPr>
        <p:spPr/>
        <p:txBody>
          <a:bodyPr/>
          <a:lstStyle/>
          <a:p>
            <a:r>
              <a:rPr lang="en-US" dirty="0"/>
              <a:t>Analysis of Previous Analysis</a:t>
            </a:r>
          </a:p>
        </p:txBody>
      </p:sp>
      <p:sp>
        <p:nvSpPr>
          <p:cNvPr id="3" name="Content Placeholder 2">
            <a:extLst>
              <a:ext uri="{FF2B5EF4-FFF2-40B4-BE49-F238E27FC236}">
                <a16:creationId xmlns:a16="http://schemas.microsoft.com/office/drawing/2014/main" id="{6DF93CAD-2A93-43A3-A315-A50EE816C6F7}"/>
              </a:ext>
            </a:extLst>
          </p:cNvPr>
          <p:cNvSpPr>
            <a:spLocks noGrp="1"/>
          </p:cNvSpPr>
          <p:nvPr>
            <p:ph idx="1"/>
          </p:nvPr>
        </p:nvSpPr>
        <p:spPr/>
        <p:txBody>
          <a:bodyPr/>
          <a:lstStyle/>
          <a:p>
            <a:r>
              <a:rPr lang="en-US" dirty="0"/>
              <a:t>If you’ve looked into the future and done thorough analysis of one of those future items, make sure to revisit and reassess that past analysis as the work gets closer.</a:t>
            </a:r>
          </a:p>
        </p:txBody>
      </p:sp>
    </p:spTree>
    <p:extLst>
      <p:ext uri="{BB962C8B-B14F-4D97-AF65-F5344CB8AC3E}">
        <p14:creationId xmlns:p14="http://schemas.microsoft.com/office/powerpoint/2010/main" val="20011486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73A2D-A7DF-49F4-A856-C32D4F491EF0}"/>
              </a:ext>
            </a:extLst>
          </p:cNvPr>
          <p:cNvSpPr>
            <a:spLocks noGrp="1"/>
          </p:cNvSpPr>
          <p:nvPr>
            <p:ph type="title"/>
          </p:nvPr>
        </p:nvSpPr>
        <p:spPr>
          <a:xfrm>
            <a:off x="838200" y="298450"/>
            <a:ext cx="10515600" cy="1325563"/>
          </a:xfrm>
        </p:spPr>
        <p:txBody>
          <a:bodyPr/>
          <a:lstStyle/>
          <a:p>
            <a:r>
              <a:rPr lang="en-US" dirty="0">
                <a:cs typeface="Calibri Light"/>
              </a:rPr>
              <a:t>Analysis of Success Metrics</a:t>
            </a:r>
            <a:endParaRPr lang="en-US" dirty="0"/>
          </a:p>
        </p:txBody>
      </p:sp>
      <p:sp>
        <p:nvSpPr>
          <p:cNvPr id="3" name="Content Placeholder 2">
            <a:extLst>
              <a:ext uri="{FF2B5EF4-FFF2-40B4-BE49-F238E27FC236}">
                <a16:creationId xmlns:a16="http://schemas.microsoft.com/office/drawing/2014/main" id="{3EE8A2DB-9AAC-4A91-9255-4703EF75B84D}"/>
              </a:ext>
            </a:extLst>
          </p:cNvPr>
          <p:cNvSpPr>
            <a:spLocks noGrp="1"/>
          </p:cNvSpPr>
          <p:nvPr>
            <p:ph idx="1"/>
          </p:nvPr>
        </p:nvSpPr>
        <p:spPr/>
        <p:txBody>
          <a:bodyPr/>
          <a:lstStyle/>
          <a:p>
            <a:r>
              <a:rPr lang="en-US" dirty="0"/>
              <a:t>Determine the metric that can show if a product increment is creating value</a:t>
            </a:r>
          </a:p>
          <a:p>
            <a:r>
              <a:rPr lang="en-US" dirty="0"/>
              <a:t>Having real user analytics (RUM) capability is a real plus</a:t>
            </a:r>
          </a:p>
          <a:p>
            <a:pPr lvl="1"/>
            <a:r>
              <a:rPr lang="en-US" dirty="0"/>
              <a:t>Work with analytics team and product owner to determine how to collect and analyze the product increment metrics</a:t>
            </a:r>
          </a:p>
          <a:p>
            <a:pPr lvl="1"/>
            <a:r>
              <a:rPr lang="en-US" dirty="0"/>
              <a:t>Setup A/B testing when appropriate</a:t>
            </a:r>
          </a:p>
          <a:p>
            <a:r>
              <a:rPr lang="en-US" dirty="0"/>
              <a:t>Without RUM</a:t>
            </a:r>
          </a:p>
          <a:p>
            <a:pPr lvl="1"/>
            <a:r>
              <a:rPr lang="en-US" dirty="0"/>
              <a:t>User surveys</a:t>
            </a:r>
          </a:p>
          <a:p>
            <a:pPr lvl="1"/>
            <a:r>
              <a:rPr lang="en-US" dirty="0"/>
              <a:t>User shadowing</a:t>
            </a:r>
          </a:p>
          <a:p>
            <a:endParaRPr lang="en-US" dirty="0"/>
          </a:p>
        </p:txBody>
      </p:sp>
    </p:spTree>
    <p:extLst>
      <p:ext uri="{BB962C8B-B14F-4D97-AF65-F5344CB8AC3E}">
        <p14:creationId xmlns:p14="http://schemas.microsoft.com/office/powerpoint/2010/main" val="122410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Agile and Agility</a:t>
            </a:r>
          </a:p>
        </p:txBody>
      </p:sp>
    </p:spTree>
    <p:extLst>
      <p:ext uri="{BB962C8B-B14F-4D97-AF65-F5344CB8AC3E}">
        <p14:creationId xmlns:p14="http://schemas.microsoft.com/office/powerpoint/2010/main" val="118154791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A24A-B684-47B4-803B-6EA49D4425A3}"/>
              </a:ext>
            </a:extLst>
          </p:cNvPr>
          <p:cNvSpPr>
            <a:spLocks noGrp="1"/>
          </p:cNvSpPr>
          <p:nvPr>
            <p:ph type="title"/>
          </p:nvPr>
        </p:nvSpPr>
        <p:spPr/>
        <p:txBody>
          <a:bodyPr/>
          <a:lstStyle/>
          <a:p>
            <a:r>
              <a:rPr lang="en-US" dirty="0"/>
              <a:t>Documentation of Decisions Made</a:t>
            </a:r>
          </a:p>
        </p:txBody>
      </p:sp>
      <p:sp>
        <p:nvSpPr>
          <p:cNvPr id="3" name="Content Placeholder 2">
            <a:extLst>
              <a:ext uri="{FF2B5EF4-FFF2-40B4-BE49-F238E27FC236}">
                <a16:creationId xmlns:a16="http://schemas.microsoft.com/office/drawing/2014/main" id="{323A8268-1956-4A89-8930-75554E4346FC}"/>
              </a:ext>
            </a:extLst>
          </p:cNvPr>
          <p:cNvSpPr>
            <a:spLocks noGrp="1"/>
          </p:cNvSpPr>
          <p:nvPr>
            <p:ph idx="1"/>
          </p:nvPr>
        </p:nvSpPr>
        <p:spPr/>
        <p:txBody>
          <a:bodyPr/>
          <a:lstStyle/>
          <a:p>
            <a:r>
              <a:rPr lang="en-US" dirty="0"/>
              <a:t>If details aren’t gathered up front, document the decisions made during development</a:t>
            </a:r>
          </a:p>
          <a:p>
            <a:r>
              <a:rPr lang="en-US" dirty="0"/>
              <a:t>Details vs Decisions/Assumptions</a:t>
            </a:r>
          </a:p>
          <a:p>
            <a:pPr lvl="1"/>
            <a:r>
              <a:rPr lang="en-US" dirty="0"/>
              <a:t>Decisions are more high level</a:t>
            </a:r>
          </a:p>
          <a:p>
            <a:pPr lvl="1"/>
            <a:r>
              <a:rPr lang="en-US" dirty="0"/>
              <a:t>Better than nothing</a:t>
            </a:r>
          </a:p>
          <a:p>
            <a:pPr lvl="1"/>
            <a:r>
              <a:rPr lang="en-US" dirty="0"/>
              <a:t>Also better than trying to document all details and falling behind</a:t>
            </a:r>
          </a:p>
          <a:p>
            <a:pPr lvl="1"/>
            <a:r>
              <a:rPr lang="en-US" dirty="0"/>
              <a:t>UI – kept simple</a:t>
            </a:r>
          </a:p>
          <a:p>
            <a:pPr lvl="1"/>
            <a:r>
              <a:rPr lang="en-US" dirty="0"/>
              <a:t>Happy path</a:t>
            </a:r>
          </a:p>
        </p:txBody>
      </p:sp>
    </p:spTree>
    <p:extLst>
      <p:ext uri="{BB962C8B-B14F-4D97-AF65-F5344CB8AC3E}">
        <p14:creationId xmlns:p14="http://schemas.microsoft.com/office/powerpoint/2010/main" val="5591391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Agile Roles and Situations</a:t>
            </a:r>
          </a:p>
        </p:txBody>
      </p:sp>
    </p:spTree>
    <p:extLst>
      <p:ext uri="{BB962C8B-B14F-4D97-AF65-F5344CB8AC3E}">
        <p14:creationId xmlns:p14="http://schemas.microsoft.com/office/powerpoint/2010/main" val="9346744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Who Writes User Stories?</a:t>
            </a:r>
          </a:p>
        </p:txBody>
      </p:sp>
    </p:spTree>
    <p:extLst>
      <p:ext uri="{BB962C8B-B14F-4D97-AF65-F5344CB8AC3E}">
        <p14:creationId xmlns:p14="http://schemas.microsoft.com/office/powerpoint/2010/main" val="34640298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7D7A-786E-4E34-A783-544E1FD9E22F}"/>
              </a:ext>
            </a:extLst>
          </p:cNvPr>
          <p:cNvSpPr>
            <a:spLocks noGrp="1"/>
          </p:cNvSpPr>
          <p:nvPr>
            <p:ph type="title"/>
          </p:nvPr>
        </p:nvSpPr>
        <p:spPr/>
        <p:txBody>
          <a:bodyPr/>
          <a:lstStyle/>
          <a:p>
            <a:r>
              <a:rPr lang="en-US" dirty="0"/>
              <a:t>BA and the Product Owner</a:t>
            </a:r>
          </a:p>
        </p:txBody>
      </p:sp>
      <p:sp>
        <p:nvSpPr>
          <p:cNvPr id="3" name="Content Placeholder 2">
            <a:extLst>
              <a:ext uri="{FF2B5EF4-FFF2-40B4-BE49-F238E27FC236}">
                <a16:creationId xmlns:a16="http://schemas.microsoft.com/office/drawing/2014/main" id="{BCEBB2F5-194E-4B7E-B0B7-2629215BBF1B}"/>
              </a:ext>
            </a:extLst>
          </p:cNvPr>
          <p:cNvSpPr>
            <a:spLocks noGrp="1"/>
          </p:cNvSpPr>
          <p:nvPr>
            <p:ph idx="1"/>
          </p:nvPr>
        </p:nvSpPr>
        <p:spPr/>
        <p:txBody>
          <a:bodyPr>
            <a:normAutofit lnSpcReduction="10000"/>
          </a:bodyPr>
          <a:lstStyle/>
          <a:p>
            <a:r>
              <a:rPr lang="en-US" dirty="0"/>
              <a:t>Product owner gathers stories of the user</a:t>
            </a:r>
          </a:p>
          <a:p>
            <a:r>
              <a:rPr lang="en-US" dirty="0"/>
              <a:t>Business analyst gathers details of execution</a:t>
            </a:r>
          </a:p>
          <a:p>
            <a:r>
              <a:rPr lang="en-US" dirty="0"/>
              <a:t>It depends on requirements hierarchy who touches the actual user story</a:t>
            </a:r>
          </a:p>
          <a:p>
            <a:r>
              <a:rPr lang="en-US" dirty="0"/>
              <a:t>All that matters is that somewhere in the hierarchy there is a story and execution analysis</a:t>
            </a:r>
          </a:p>
          <a:p>
            <a:pPr lvl="1"/>
            <a:r>
              <a:rPr lang="en-US" dirty="0"/>
              <a:t>If this is satisfied, anyone can write user stories</a:t>
            </a:r>
          </a:p>
          <a:p>
            <a:pPr lvl="1"/>
            <a:r>
              <a:rPr lang="en-US" dirty="0"/>
              <a:t>If the product owner isn’t the one that documents the story, they should review it (most of the time)</a:t>
            </a:r>
          </a:p>
          <a:p>
            <a:pPr lvl="1"/>
            <a:r>
              <a:rPr lang="en-US" dirty="0"/>
              <a:t>If the business analyst isn’t the one that document execution details, they should review it - always</a:t>
            </a:r>
          </a:p>
        </p:txBody>
      </p:sp>
    </p:spTree>
    <p:extLst>
      <p:ext uri="{BB962C8B-B14F-4D97-AF65-F5344CB8AC3E}">
        <p14:creationId xmlns:p14="http://schemas.microsoft.com/office/powerpoint/2010/main" val="237169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Is the Scrum Master in charge?</a:t>
            </a:r>
          </a:p>
        </p:txBody>
      </p:sp>
    </p:spTree>
    <p:extLst>
      <p:ext uri="{BB962C8B-B14F-4D97-AF65-F5344CB8AC3E}">
        <p14:creationId xmlns:p14="http://schemas.microsoft.com/office/powerpoint/2010/main" val="2094980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3F3DD-F07D-4341-ACB6-6D9F2849977E}"/>
              </a:ext>
            </a:extLst>
          </p:cNvPr>
          <p:cNvSpPr>
            <a:spLocks noGrp="1"/>
          </p:cNvSpPr>
          <p:nvPr>
            <p:ph type="title"/>
          </p:nvPr>
        </p:nvSpPr>
        <p:spPr/>
        <p:txBody>
          <a:bodyPr/>
          <a:lstStyle/>
          <a:p>
            <a:r>
              <a:rPr lang="en-US" dirty="0"/>
              <a:t>BA and the Scrum Master</a:t>
            </a:r>
          </a:p>
        </p:txBody>
      </p:sp>
      <p:sp>
        <p:nvSpPr>
          <p:cNvPr id="3" name="Content Placeholder 2">
            <a:extLst>
              <a:ext uri="{FF2B5EF4-FFF2-40B4-BE49-F238E27FC236}">
                <a16:creationId xmlns:a16="http://schemas.microsoft.com/office/drawing/2014/main" id="{8E31644F-5388-49CD-BA5B-7D85BABB3DF2}"/>
              </a:ext>
            </a:extLst>
          </p:cNvPr>
          <p:cNvSpPr>
            <a:spLocks noGrp="1"/>
          </p:cNvSpPr>
          <p:nvPr>
            <p:ph idx="1"/>
          </p:nvPr>
        </p:nvSpPr>
        <p:spPr/>
        <p:txBody>
          <a:bodyPr>
            <a:normAutofit lnSpcReduction="10000"/>
          </a:bodyPr>
          <a:lstStyle/>
          <a:p>
            <a:r>
              <a:rPr lang="en-US" dirty="0"/>
              <a:t>Formally, absolutely not</a:t>
            </a:r>
          </a:p>
          <a:p>
            <a:r>
              <a:rPr lang="en-US" dirty="0"/>
              <a:t>Scrum master is generally very experienced and a great communicator, so they are usually leaders within the team</a:t>
            </a:r>
          </a:p>
          <a:p>
            <a:r>
              <a:rPr lang="en-US" dirty="0"/>
              <a:t>A business analyst can also be just as or more experienced</a:t>
            </a:r>
          </a:p>
          <a:p>
            <a:r>
              <a:rPr lang="en-US" dirty="0"/>
              <a:t>If someone that is not the Scrum Master is the one doing most of the leading, there are always plenty of impediments, particularly organizationally that they can focus on</a:t>
            </a:r>
          </a:p>
          <a:p>
            <a:r>
              <a:rPr lang="en-US" dirty="0"/>
              <a:t>Most importantly, communicate as much as possible</a:t>
            </a:r>
          </a:p>
          <a:p>
            <a:r>
              <a:rPr lang="en-US" dirty="0"/>
              <a:t>The team needs the scrum master and BA(s) to be connected or it will risk fracture</a:t>
            </a:r>
          </a:p>
          <a:p>
            <a:pPr lvl="1"/>
            <a:endParaRPr lang="en-US" dirty="0"/>
          </a:p>
          <a:p>
            <a:pPr lvl="1"/>
            <a:endParaRPr lang="en-US" dirty="0"/>
          </a:p>
        </p:txBody>
      </p:sp>
    </p:spTree>
    <p:extLst>
      <p:ext uri="{BB962C8B-B14F-4D97-AF65-F5344CB8AC3E}">
        <p14:creationId xmlns:p14="http://schemas.microsoft.com/office/powerpoint/2010/main" val="1108442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Where does an agile BA fit with Quality Assurance?</a:t>
            </a:r>
          </a:p>
        </p:txBody>
      </p:sp>
    </p:spTree>
    <p:extLst>
      <p:ext uri="{BB962C8B-B14F-4D97-AF65-F5344CB8AC3E}">
        <p14:creationId xmlns:p14="http://schemas.microsoft.com/office/powerpoint/2010/main" val="6291803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D0B3-90E6-4B78-88F4-F39C2B16D05B}"/>
              </a:ext>
            </a:extLst>
          </p:cNvPr>
          <p:cNvSpPr>
            <a:spLocks noGrp="1"/>
          </p:cNvSpPr>
          <p:nvPr>
            <p:ph type="title"/>
          </p:nvPr>
        </p:nvSpPr>
        <p:spPr/>
        <p:txBody>
          <a:bodyPr/>
          <a:lstStyle/>
          <a:p>
            <a:r>
              <a:rPr lang="en-US" dirty="0"/>
              <a:t>BA and the QA</a:t>
            </a:r>
          </a:p>
        </p:txBody>
      </p:sp>
      <p:sp>
        <p:nvSpPr>
          <p:cNvPr id="3" name="Content Placeholder 2">
            <a:extLst>
              <a:ext uri="{FF2B5EF4-FFF2-40B4-BE49-F238E27FC236}">
                <a16:creationId xmlns:a16="http://schemas.microsoft.com/office/drawing/2014/main" id="{7F2477EB-DBD0-4F0D-A66B-0FE9A5018407}"/>
              </a:ext>
            </a:extLst>
          </p:cNvPr>
          <p:cNvSpPr>
            <a:spLocks noGrp="1"/>
          </p:cNvSpPr>
          <p:nvPr>
            <p:ph idx="1"/>
          </p:nvPr>
        </p:nvSpPr>
        <p:spPr/>
        <p:txBody>
          <a:bodyPr>
            <a:normAutofit fontScale="70000" lnSpcReduction="20000"/>
          </a:bodyPr>
          <a:lstStyle/>
          <a:p>
            <a:r>
              <a:rPr lang="en-US" dirty="0"/>
              <a:t>A good agile environment won’t have rigid silos</a:t>
            </a:r>
          </a:p>
          <a:p>
            <a:pPr lvl="1"/>
            <a:r>
              <a:rPr lang="en-US" dirty="0"/>
              <a:t>More opportunity (or risk) that teammates have to properly self-organize</a:t>
            </a:r>
          </a:p>
          <a:p>
            <a:r>
              <a:rPr lang="en-US" dirty="0"/>
              <a:t>With dedicated QA</a:t>
            </a:r>
          </a:p>
          <a:p>
            <a:pPr lvl="1"/>
            <a:r>
              <a:rPr lang="en-US" dirty="0"/>
              <a:t>Care as much about providing analysis and double checking the quality checks that are being done just as much as the software that’s being developed</a:t>
            </a:r>
          </a:p>
          <a:p>
            <a:pPr lvl="1"/>
            <a:r>
              <a:rPr lang="en-US" dirty="0"/>
              <a:t>Find common points of understanding such as the user story</a:t>
            </a:r>
          </a:p>
          <a:p>
            <a:pPr lvl="1"/>
            <a:r>
              <a:rPr lang="en-US" dirty="0"/>
              <a:t>Ask for their expert knowledge of common failure points and integrations with other systems</a:t>
            </a:r>
          </a:p>
          <a:p>
            <a:r>
              <a:rPr lang="en-US" dirty="0"/>
              <a:t>As dedicated QA</a:t>
            </a:r>
          </a:p>
          <a:p>
            <a:pPr lvl="1"/>
            <a:r>
              <a:rPr lang="en-US" dirty="0"/>
              <a:t>Work with Scrum Master to work with business and engineering leadership to make sure all quality assurance is accounted for</a:t>
            </a:r>
          </a:p>
          <a:p>
            <a:pPr lvl="2"/>
            <a:r>
              <a:rPr lang="en-US" dirty="0"/>
              <a:t>Exploratory testing, integration testing, and automated testing most common areas that will be forgotten</a:t>
            </a:r>
          </a:p>
          <a:p>
            <a:r>
              <a:rPr lang="en-US" dirty="0"/>
              <a:t>With developers as QA</a:t>
            </a:r>
          </a:p>
          <a:p>
            <a:pPr lvl="1"/>
            <a:r>
              <a:rPr lang="en-US" dirty="0"/>
              <a:t>Almost requires pairing (slower, more deliberate, lower risk development)</a:t>
            </a:r>
          </a:p>
          <a:p>
            <a:pPr lvl="1"/>
            <a:r>
              <a:rPr lang="en-US" dirty="0"/>
              <a:t>Do some homework on Test Driven Development (TDD)</a:t>
            </a:r>
          </a:p>
          <a:p>
            <a:pPr lvl="1"/>
            <a:r>
              <a:rPr lang="en-US" dirty="0"/>
              <a:t>Work with engineers to learn how to write your acceptance criteria in a way that they can use in TDD (Cucumber, gherkin, BDD)</a:t>
            </a:r>
          </a:p>
        </p:txBody>
      </p:sp>
    </p:spTree>
    <p:extLst>
      <p:ext uri="{BB962C8B-B14F-4D97-AF65-F5344CB8AC3E}">
        <p14:creationId xmlns:p14="http://schemas.microsoft.com/office/powerpoint/2010/main" val="42545465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How technical does a BA need to be?</a:t>
            </a:r>
          </a:p>
        </p:txBody>
      </p:sp>
    </p:spTree>
    <p:extLst>
      <p:ext uri="{BB962C8B-B14F-4D97-AF65-F5344CB8AC3E}">
        <p14:creationId xmlns:p14="http://schemas.microsoft.com/office/powerpoint/2010/main" val="11150085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AFD27-76D6-43B6-BC92-2A1D22CDC19D}"/>
              </a:ext>
            </a:extLst>
          </p:cNvPr>
          <p:cNvSpPr>
            <a:spLocks noGrp="1"/>
          </p:cNvSpPr>
          <p:nvPr>
            <p:ph type="title"/>
          </p:nvPr>
        </p:nvSpPr>
        <p:spPr/>
        <p:txBody>
          <a:bodyPr/>
          <a:lstStyle/>
          <a:p>
            <a:r>
              <a:rPr lang="en-US" dirty="0"/>
              <a:t>BA and the Developer</a:t>
            </a:r>
          </a:p>
        </p:txBody>
      </p:sp>
      <p:sp>
        <p:nvSpPr>
          <p:cNvPr id="3" name="Content Placeholder 2">
            <a:extLst>
              <a:ext uri="{FF2B5EF4-FFF2-40B4-BE49-F238E27FC236}">
                <a16:creationId xmlns:a16="http://schemas.microsoft.com/office/drawing/2014/main" id="{B82C572C-00C6-42E6-90C3-4A163E1F8A10}"/>
              </a:ext>
            </a:extLst>
          </p:cNvPr>
          <p:cNvSpPr>
            <a:spLocks noGrp="1"/>
          </p:cNvSpPr>
          <p:nvPr>
            <p:ph idx="1"/>
          </p:nvPr>
        </p:nvSpPr>
        <p:spPr/>
        <p:txBody>
          <a:bodyPr/>
          <a:lstStyle/>
          <a:p>
            <a:r>
              <a:rPr lang="en-US" dirty="0"/>
              <a:t>Spend a lot of time with the lead engineer and/or architect</a:t>
            </a:r>
          </a:p>
          <a:p>
            <a:pPr lvl="1"/>
            <a:r>
              <a:rPr lang="en-US" dirty="0"/>
              <a:t>Product Stability</a:t>
            </a:r>
          </a:p>
          <a:p>
            <a:pPr lvl="1"/>
            <a:r>
              <a:rPr lang="en-US" dirty="0"/>
              <a:t>Value Stream</a:t>
            </a:r>
          </a:p>
          <a:p>
            <a:r>
              <a:rPr lang="en-US" dirty="0"/>
              <a:t>When working with an all junior engineering team work with the scrum master to either get some expertise in there to check on them once in a while or get the business to understand anything other than a slow delivery pace will be dangerous in the long run</a:t>
            </a:r>
          </a:p>
        </p:txBody>
      </p:sp>
    </p:spTree>
    <p:extLst>
      <p:ext uri="{BB962C8B-B14F-4D97-AF65-F5344CB8AC3E}">
        <p14:creationId xmlns:p14="http://schemas.microsoft.com/office/powerpoint/2010/main" val="3982769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F1449-07E9-4B4D-996D-053517CDD803}"/>
              </a:ext>
            </a:extLst>
          </p:cNvPr>
          <p:cNvSpPr>
            <a:spLocks noGrp="1"/>
          </p:cNvSpPr>
          <p:nvPr>
            <p:ph type="title"/>
          </p:nvPr>
        </p:nvSpPr>
        <p:spPr/>
        <p:txBody>
          <a:bodyPr/>
          <a:lstStyle/>
          <a:p>
            <a:r>
              <a:rPr lang="en-US" dirty="0"/>
              <a:t>Agility</a:t>
            </a:r>
          </a:p>
        </p:txBody>
      </p:sp>
      <p:sp>
        <p:nvSpPr>
          <p:cNvPr id="3" name="Content Placeholder 2">
            <a:extLst>
              <a:ext uri="{FF2B5EF4-FFF2-40B4-BE49-F238E27FC236}">
                <a16:creationId xmlns:a16="http://schemas.microsoft.com/office/drawing/2014/main" id="{5E822E11-AC55-4877-B079-F85A89DFB871}"/>
              </a:ext>
            </a:extLst>
          </p:cNvPr>
          <p:cNvSpPr>
            <a:spLocks noGrp="1"/>
          </p:cNvSpPr>
          <p:nvPr>
            <p:ph idx="1"/>
          </p:nvPr>
        </p:nvSpPr>
        <p:spPr/>
        <p:txBody>
          <a:bodyPr/>
          <a:lstStyle/>
          <a:p>
            <a:r>
              <a:rPr lang="en-US" dirty="0"/>
              <a:t>What is agility?</a:t>
            </a:r>
          </a:p>
          <a:p>
            <a:endParaRPr lang="en-US" dirty="0"/>
          </a:p>
          <a:p>
            <a:r>
              <a:rPr lang="en-US" dirty="0"/>
              <a:t>Video 1: </a:t>
            </a:r>
            <a:r>
              <a:rPr lang="en-US" dirty="0">
                <a:hlinkClick r:id="rId2"/>
              </a:rPr>
              <a:t>https://www.youtube.com/watch?v=UD_y4HyltiU</a:t>
            </a:r>
            <a:endParaRPr lang="en-US" dirty="0"/>
          </a:p>
          <a:p>
            <a:pPr marL="0" indent="0">
              <a:buNone/>
            </a:pPr>
            <a:r>
              <a:rPr lang="en-US" dirty="0"/>
              <a:t> </a:t>
            </a:r>
          </a:p>
          <a:p>
            <a:r>
              <a:rPr lang="en-US" dirty="0"/>
              <a:t>Video 2: </a:t>
            </a:r>
            <a:r>
              <a:rPr lang="en-US" dirty="0">
                <a:hlinkClick r:id="rId3"/>
              </a:rPr>
              <a:t>https://www.youtube.com/watch?v=S2PM7Ut_63c</a:t>
            </a:r>
            <a:endParaRPr lang="en-US" dirty="0"/>
          </a:p>
          <a:p>
            <a:pPr marL="0" indent="0">
              <a:buNone/>
            </a:pPr>
            <a:endParaRPr lang="en-US" dirty="0"/>
          </a:p>
        </p:txBody>
      </p:sp>
    </p:spTree>
    <p:extLst>
      <p:ext uri="{BB962C8B-B14F-4D97-AF65-F5344CB8AC3E}">
        <p14:creationId xmlns:p14="http://schemas.microsoft.com/office/powerpoint/2010/main" val="94765109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Who Runs a Demo?</a:t>
            </a:r>
          </a:p>
        </p:txBody>
      </p:sp>
    </p:spTree>
    <p:extLst>
      <p:ext uri="{BB962C8B-B14F-4D97-AF65-F5344CB8AC3E}">
        <p14:creationId xmlns:p14="http://schemas.microsoft.com/office/powerpoint/2010/main" val="114621212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53D26-8AB1-45CB-9281-4687A4AA1682}"/>
              </a:ext>
            </a:extLst>
          </p:cNvPr>
          <p:cNvSpPr>
            <a:spLocks noGrp="1"/>
          </p:cNvSpPr>
          <p:nvPr>
            <p:ph type="title"/>
          </p:nvPr>
        </p:nvSpPr>
        <p:spPr/>
        <p:txBody>
          <a:bodyPr/>
          <a:lstStyle/>
          <a:p>
            <a:r>
              <a:rPr lang="en-US" dirty="0"/>
              <a:t>Who Runs a Demo?</a:t>
            </a:r>
          </a:p>
        </p:txBody>
      </p:sp>
      <p:sp>
        <p:nvSpPr>
          <p:cNvPr id="3" name="Content Placeholder 2">
            <a:extLst>
              <a:ext uri="{FF2B5EF4-FFF2-40B4-BE49-F238E27FC236}">
                <a16:creationId xmlns:a16="http://schemas.microsoft.com/office/drawing/2014/main" id="{1ACF17CC-829B-449D-BCF1-658E29DA2657}"/>
              </a:ext>
            </a:extLst>
          </p:cNvPr>
          <p:cNvSpPr>
            <a:spLocks noGrp="1"/>
          </p:cNvSpPr>
          <p:nvPr>
            <p:ph idx="1"/>
          </p:nvPr>
        </p:nvSpPr>
        <p:spPr/>
        <p:txBody>
          <a:bodyPr>
            <a:normAutofit fontScale="92500" lnSpcReduction="10000"/>
          </a:bodyPr>
          <a:lstStyle/>
          <a:p>
            <a:r>
              <a:rPr lang="en-US" dirty="0"/>
              <a:t>Anyone on the team can run the demo</a:t>
            </a:r>
          </a:p>
          <a:p>
            <a:r>
              <a:rPr lang="en-US" dirty="0"/>
              <a:t>The driver behind the computer should be able to navigate the features being demoed</a:t>
            </a:r>
          </a:p>
          <a:p>
            <a:r>
              <a:rPr lang="en-US" dirty="0"/>
              <a:t>There is always down time between the clicks and page loads</a:t>
            </a:r>
          </a:p>
          <a:p>
            <a:r>
              <a:rPr lang="en-US" dirty="0"/>
              <a:t>Fill those silences with the context of why the feature was built and the analysis that went into creating the plan for the feature</a:t>
            </a:r>
          </a:p>
          <a:p>
            <a:r>
              <a:rPr lang="en-US" dirty="0"/>
              <a:t>Two stories to tell</a:t>
            </a:r>
          </a:p>
          <a:p>
            <a:pPr lvl="1"/>
            <a:r>
              <a:rPr lang="en-US" dirty="0"/>
              <a:t>How the work was defined and completed: A business analyst is almost always going to be best at describing the analysis</a:t>
            </a:r>
          </a:p>
          <a:p>
            <a:pPr lvl="1"/>
            <a:r>
              <a:rPr lang="en-US" dirty="0"/>
              <a:t>What the user problem was and how it could be resolved: Generally, a product owner can provide the context, but a BA would be more than serviceable</a:t>
            </a:r>
          </a:p>
          <a:p>
            <a:endParaRPr lang="en-US" dirty="0"/>
          </a:p>
        </p:txBody>
      </p:sp>
    </p:spTree>
    <p:extLst>
      <p:ext uri="{BB962C8B-B14F-4D97-AF65-F5344CB8AC3E}">
        <p14:creationId xmlns:p14="http://schemas.microsoft.com/office/powerpoint/2010/main" val="4341629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Does everyone need to be in every conversation?</a:t>
            </a:r>
          </a:p>
        </p:txBody>
      </p:sp>
    </p:spTree>
    <p:extLst>
      <p:ext uri="{BB962C8B-B14F-4D97-AF65-F5344CB8AC3E}">
        <p14:creationId xmlns:p14="http://schemas.microsoft.com/office/powerpoint/2010/main" val="20186959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6A2F-07A8-431C-AEE6-00D85FBF37FC}"/>
              </a:ext>
            </a:extLst>
          </p:cNvPr>
          <p:cNvSpPr>
            <a:spLocks noGrp="1"/>
          </p:cNvSpPr>
          <p:nvPr>
            <p:ph type="title"/>
          </p:nvPr>
        </p:nvSpPr>
        <p:spPr/>
        <p:txBody>
          <a:bodyPr/>
          <a:lstStyle/>
          <a:p>
            <a:r>
              <a:rPr lang="en-US" dirty="0"/>
              <a:t>Does everyone need to be in every conversation?</a:t>
            </a:r>
          </a:p>
        </p:txBody>
      </p:sp>
      <p:sp>
        <p:nvSpPr>
          <p:cNvPr id="3" name="Content Placeholder 2">
            <a:extLst>
              <a:ext uri="{FF2B5EF4-FFF2-40B4-BE49-F238E27FC236}">
                <a16:creationId xmlns:a16="http://schemas.microsoft.com/office/drawing/2014/main" id="{C4D7F366-FB91-41B3-ADD9-DF056089F866}"/>
              </a:ext>
            </a:extLst>
          </p:cNvPr>
          <p:cNvSpPr>
            <a:spLocks noGrp="1"/>
          </p:cNvSpPr>
          <p:nvPr>
            <p:ph idx="1"/>
          </p:nvPr>
        </p:nvSpPr>
        <p:spPr/>
        <p:txBody>
          <a:bodyPr/>
          <a:lstStyle/>
          <a:p>
            <a:r>
              <a:rPr lang="en-US" dirty="0"/>
              <a:t>There is value in having at least one representative of development, business analysis, quality assurance, scrum master, and product owner in each discussion</a:t>
            </a:r>
          </a:p>
          <a:p>
            <a:r>
              <a:rPr lang="en-US" dirty="0"/>
              <a:t>Practically, it can be too time consuming</a:t>
            </a:r>
          </a:p>
          <a:p>
            <a:r>
              <a:rPr lang="en-US" dirty="0"/>
              <a:t>Instead, everyone constantly communicate about the information that you are looking for and the types of questions that you need answered</a:t>
            </a:r>
          </a:p>
        </p:txBody>
      </p:sp>
    </p:spTree>
    <p:extLst>
      <p:ext uri="{BB962C8B-B14F-4D97-AF65-F5344CB8AC3E}">
        <p14:creationId xmlns:p14="http://schemas.microsoft.com/office/powerpoint/2010/main" val="374300567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Do we have to complete all work within a sprint?</a:t>
            </a:r>
          </a:p>
        </p:txBody>
      </p:sp>
    </p:spTree>
    <p:extLst>
      <p:ext uri="{BB962C8B-B14F-4D97-AF65-F5344CB8AC3E}">
        <p14:creationId xmlns:p14="http://schemas.microsoft.com/office/powerpoint/2010/main" val="328025218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4A15-37A9-48BD-9B1E-93BD21991B5D}"/>
              </a:ext>
            </a:extLst>
          </p:cNvPr>
          <p:cNvSpPr>
            <a:spLocks noGrp="1"/>
          </p:cNvSpPr>
          <p:nvPr>
            <p:ph type="title"/>
          </p:nvPr>
        </p:nvSpPr>
        <p:spPr/>
        <p:txBody>
          <a:bodyPr/>
          <a:lstStyle/>
          <a:p>
            <a:r>
              <a:rPr lang="en-US" dirty="0"/>
              <a:t>Completing All Work Within A Sprint</a:t>
            </a:r>
          </a:p>
        </p:txBody>
      </p:sp>
      <p:sp>
        <p:nvSpPr>
          <p:cNvPr id="3" name="Content Placeholder 2">
            <a:extLst>
              <a:ext uri="{FF2B5EF4-FFF2-40B4-BE49-F238E27FC236}">
                <a16:creationId xmlns:a16="http://schemas.microsoft.com/office/drawing/2014/main" id="{EF9E8B73-73BC-4EC7-A1FC-AF9BE1A453BC}"/>
              </a:ext>
            </a:extLst>
          </p:cNvPr>
          <p:cNvSpPr>
            <a:spLocks noGrp="1"/>
          </p:cNvSpPr>
          <p:nvPr>
            <p:ph idx="1"/>
          </p:nvPr>
        </p:nvSpPr>
        <p:spPr/>
        <p:txBody>
          <a:bodyPr/>
          <a:lstStyle/>
          <a:p>
            <a:r>
              <a:rPr lang="en-US" dirty="0"/>
              <a:t>What are we trying to accomplish?</a:t>
            </a:r>
          </a:p>
          <a:p>
            <a:pPr lvl="1"/>
            <a:r>
              <a:rPr lang="en-US" dirty="0"/>
              <a:t>Predictability</a:t>
            </a:r>
          </a:p>
          <a:p>
            <a:r>
              <a:rPr lang="en-US" dirty="0"/>
              <a:t>Do you need to complete everything in a sprint to have predictability?</a:t>
            </a:r>
          </a:p>
          <a:p>
            <a:r>
              <a:rPr lang="en-US" dirty="0"/>
              <a:t>Are there different levels of acceptable predictability?</a:t>
            </a:r>
          </a:p>
          <a:p>
            <a:pPr lvl="1"/>
            <a:r>
              <a:rPr lang="en-US" dirty="0"/>
              <a:t>Rolling averages</a:t>
            </a:r>
          </a:p>
          <a:p>
            <a:r>
              <a:rPr lang="en-US" dirty="0"/>
              <a:t>Agile Vs Waterfall Vs Mini Waterfall Gantt</a:t>
            </a:r>
          </a:p>
        </p:txBody>
      </p:sp>
    </p:spTree>
    <p:extLst>
      <p:ext uri="{BB962C8B-B14F-4D97-AF65-F5344CB8AC3E}">
        <p14:creationId xmlns:p14="http://schemas.microsoft.com/office/powerpoint/2010/main" val="3352280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3128D-E41C-4463-A0D1-75EB3FB7E946}"/>
              </a:ext>
            </a:extLst>
          </p:cNvPr>
          <p:cNvSpPr>
            <a:spLocks noGrp="1"/>
          </p:cNvSpPr>
          <p:nvPr>
            <p:ph type="title"/>
          </p:nvPr>
        </p:nvSpPr>
        <p:spPr/>
        <p:txBody>
          <a:bodyPr/>
          <a:lstStyle/>
          <a:p>
            <a:r>
              <a:rPr lang="en-US" dirty="0"/>
              <a:t>Future BA Roles</a:t>
            </a:r>
          </a:p>
        </p:txBody>
      </p:sp>
      <p:sp>
        <p:nvSpPr>
          <p:cNvPr id="3" name="Content Placeholder 2">
            <a:extLst>
              <a:ext uri="{FF2B5EF4-FFF2-40B4-BE49-F238E27FC236}">
                <a16:creationId xmlns:a16="http://schemas.microsoft.com/office/drawing/2014/main" id="{12D2CA9D-424E-4749-BF14-87FDB1762BE9}"/>
              </a:ext>
            </a:extLst>
          </p:cNvPr>
          <p:cNvSpPr>
            <a:spLocks noGrp="1"/>
          </p:cNvSpPr>
          <p:nvPr>
            <p:ph idx="1"/>
          </p:nvPr>
        </p:nvSpPr>
        <p:spPr/>
        <p:txBody>
          <a:bodyPr/>
          <a:lstStyle/>
          <a:p>
            <a:r>
              <a:rPr lang="en-US" dirty="0"/>
              <a:t>Business Architect</a:t>
            </a:r>
          </a:p>
          <a:p>
            <a:r>
              <a:rPr lang="en-US" dirty="0"/>
              <a:t>Scrum Master/ Product Owner</a:t>
            </a:r>
          </a:p>
          <a:p>
            <a:r>
              <a:rPr lang="en-US" dirty="0"/>
              <a:t>BA Lead</a:t>
            </a:r>
          </a:p>
        </p:txBody>
      </p:sp>
    </p:spTree>
    <p:extLst>
      <p:ext uri="{BB962C8B-B14F-4D97-AF65-F5344CB8AC3E}">
        <p14:creationId xmlns:p14="http://schemas.microsoft.com/office/powerpoint/2010/main" val="164992811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404BA8E-5B2F-466C-B6CB-35FA4EA90A9D}"/>
              </a:ext>
            </a:extLst>
          </p:cNvPr>
          <p:cNvSpPr>
            <a:spLocks noGrp="1"/>
          </p:cNvSpPr>
          <p:nvPr>
            <p:ph type="title"/>
          </p:nvPr>
        </p:nvSpPr>
        <p:spPr>
          <a:xfrm>
            <a:off x="838200" y="2766218"/>
            <a:ext cx="10515600" cy="1325563"/>
          </a:xfrm>
        </p:spPr>
        <p:txBody>
          <a:bodyPr/>
          <a:lstStyle/>
          <a:p>
            <a:pPr algn="ctr"/>
            <a:r>
              <a:rPr lang="en-US" dirty="0"/>
              <a:t>Conclusion</a:t>
            </a:r>
          </a:p>
        </p:txBody>
      </p:sp>
    </p:spTree>
    <p:extLst>
      <p:ext uri="{BB962C8B-B14F-4D97-AF65-F5344CB8AC3E}">
        <p14:creationId xmlns:p14="http://schemas.microsoft.com/office/powerpoint/2010/main" val="16152847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F143D-17FC-4705-913E-EEC2006F4FED}"/>
              </a:ext>
            </a:extLst>
          </p:cNvPr>
          <p:cNvSpPr>
            <a:spLocks noGrp="1"/>
          </p:cNvSpPr>
          <p:nvPr>
            <p:ph type="title"/>
          </p:nvPr>
        </p:nvSpPr>
        <p:spPr/>
        <p:txBody>
          <a:bodyPr/>
          <a:lstStyle/>
          <a:p>
            <a:r>
              <a:rPr lang="en-US" dirty="0"/>
              <a:t>Outcomes</a:t>
            </a:r>
          </a:p>
        </p:txBody>
      </p:sp>
      <p:sp>
        <p:nvSpPr>
          <p:cNvPr id="3" name="Content Placeholder 2">
            <a:extLst>
              <a:ext uri="{FF2B5EF4-FFF2-40B4-BE49-F238E27FC236}">
                <a16:creationId xmlns:a16="http://schemas.microsoft.com/office/drawing/2014/main" id="{A219D5C4-E6D9-4BD6-B44A-2B2A3C02A8C9}"/>
              </a:ext>
            </a:extLst>
          </p:cNvPr>
          <p:cNvSpPr>
            <a:spLocks noGrp="1"/>
          </p:cNvSpPr>
          <p:nvPr>
            <p:ph idx="1"/>
          </p:nvPr>
        </p:nvSpPr>
        <p:spPr/>
        <p:txBody>
          <a:bodyPr/>
          <a:lstStyle/>
          <a:p>
            <a:r>
              <a:rPr lang="en-US" dirty="0"/>
              <a:t>Agile vs Agility</a:t>
            </a:r>
          </a:p>
          <a:p>
            <a:r>
              <a:rPr lang="en-US" dirty="0"/>
              <a:t>Agile practices one step at a time</a:t>
            </a:r>
          </a:p>
          <a:p>
            <a:r>
              <a:rPr lang="en-US" dirty="0"/>
              <a:t>Just in Time Business Analysis</a:t>
            </a:r>
          </a:p>
          <a:p>
            <a:r>
              <a:rPr lang="en-US" dirty="0"/>
              <a:t>Advice on working with other roles in agile frameworks</a:t>
            </a:r>
          </a:p>
        </p:txBody>
      </p:sp>
    </p:spTree>
    <p:extLst>
      <p:ext uri="{BB962C8B-B14F-4D97-AF65-F5344CB8AC3E}">
        <p14:creationId xmlns:p14="http://schemas.microsoft.com/office/powerpoint/2010/main" val="11968361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12A72-FD3B-42AF-AD7D-A0030C16680F}"/>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4C616439-DCDA-4AED-BEC5-035D6F60BC7F}"/>
              </a:ext>
            </a:extLst>
          </p:cNvPr>
          <p:cNvSpPr>
            <a:spLocks noGrp="1"/>
          </p:cNvSpPr>
          <p:nvPr>
            <p:ph idx="1"/>
          </p:nvPr>
        </p:nvSpPr>
        <p:spPr/>
        <p:txBody>
          <a:bodyPr>
            <a:normAutofit lnSpcReduction="10000"/>
          </a:bodyPr>
          <a:lstStyle/>
          <a:p>
            <a:r>
              <a:rPr lang="en-US" dirty="0"/>
              <a:t>Podcasts</a:t>
            </a:r>
          </a:p>
          <a:p>
            <a:pPr lvl="1"/>
            <a:r>
              <a:rPr lang="en-US" dirty="0" err="1"/>
              <a:t>LeadingAgile</a:t>
            </a:r>
            <a:r>
              <a:rPr lang="en-US" dirty="0"/>
              <a:t> </a:t>
            </a:r>
            <a:r>
              <a:rPr lang="en-US" dirty="0" err="1"/>
              <a:t>SoundNotes</a:t>
            </a:r>
            <a:endParaRPr lang="en-US" dirty="0"/>
          </a:p>
          <a:p>
            <a:pPr lvl="1"/>
            <a:r>
              <a:rPr lang="en-US" dirty="0"/>
              <a:t>Deliver It Cast</a:t>
            </a:r>
          </a:p>
          <a:p>
            <a:pPr lvl="1"/>
            <a:endParaRPr lang="en-US" dirty="0"/>
          </a:p>
          <a:p>
            <a:r>
              <a:rPr lang="en-US" dirty="0"/>
              <a:t>Books</a:t>
            </a:r>
          </a:p>
          <a:p>
            <a:pPr lvl="1"/>
            <a:r>
              <a:rPr lang="en-US" dirty="0"/>
              <a:t>Scrum: The Art of Doing Twice the Work in Half the Time – Jeff Sutherland</a:t>
            </a:r>
          </a:p>
          <a:p>
            <a:pPr lvl="1"/>
            <a:r>
              <a:rPr lang="en-US" dirty="0"/>
              <a:t>Strategize: Product Strategy and Product Roadmap Practices for the Digital Age – Roman Pichler</a:t>
            </a:r>
          </a:p>
          <a:p>
            <a:pPr lvl="1"/>
            <a:r>
              <a:rPr lang="en-US" dirty="0"/>
              <a:t>The Scrum Field Guide: Agile Advice for Your First Year and Beyond – Mitch Lacey</a:t>
            </a:r>
          </a:p>
          <a:p>
            <a:pPr lvl="1"/>
            <a:r>
              <a:rPr lang="en-US" dirty="0"/>
              <a:t>The Phoenix Project: A Novel about IT, DevOps, and Helping Your Business Win – Gene Kim, Kevin Behr, and George Spafford</a:t>
            </a:r>
          </a:p>
        </p:txBody>
      </p:sp>
    </p:spTree>
    <p:extLst>
      <p:ext uri="{BB962C8B-B14F-4D97-AF65-F5344CB8AC3E}">
        <p14:creationId xmlns:p14="http://schemas.microsoft.com/office/powerpoint/2010/main" val="327526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ED76F-FA18-4A22-AE86-08095E034C0A}"/>
              </a:ext>
            </a:extLst>
          </p:cNvPr>
          <p:cNvSpPr>
            <a:spLocks noGrp="1"/>
          </p:cNvSpPr>
          <p:nvPr>
            <p:ph type="title"/>
          </p:nvPr>
        </p:nvSpPr>
        <p:spPr/>
        <p:txBody>
          <a:bodyPr/>
          <a:lstStyle/>
          <a:p>
            <a:r>
              <a:rPr lang="en-US" dirty="0"/>
              <a:t>Agility</a:t>
            </a:r>
          </a:p>
        </p:txBody>
      </p:sp>
      <p:sp>
        <p:nvSpPr>
          <p:cNvPr id="3" name="Content Placeholder 2">
            <a:extLst>
              <a:ext uri="{FF2B5EF4-FFF2-40B4-BE49-F238E27FC236}">
                <a16:creationId xmlns:a16="http://schemas.microsoft.com/office/drawing/2014/main" id="{E2006E84-67F2-45D1-A594-009F81FA0A60}"/>
              </a:ext>
            </a:extLst>
          </p:cNvPr>
          <p:cNvSpPr>
            <a:spLocks noGrp="1"/>
          </p:cNvSpPr>
          <p:nvPr>
            <p:ph idx="1"/>
          </p:nvPr>
        </p:nvSpPr>
        <p:spPr/>
        <p:txBody>
          <a:bodyPr/>
          <a:lstStyle/>
          <a:p>
            <a:r>
              <a:rPr lang="en-US" dirty="0"/>
              <a:t>What is agility?</a:t>
            </a:r>
          </a:p>
          <a:p>
            <a:r>
              <a:rPr lang="en-US" dirty="0"/>
              <a:t>Video 1: Agility Defined</a:t>
            </a:r>
          </a:p>
          <a:p>
            <a:pPr lvl="1"/>
            <a:r>
              <a:rPr lang="en-US" dirty="0"/>
              <a:t>Vision, Speed, Coordination, Quick Stop, Quick Go</a:t>
            </a:r>
          </a:p>
          <a:p>
            <a:r>
              <a:rPr lang="en-US" dirty="0"/>
              <a:t>Video 2: Organizational Agility</a:t>
            </a:r>
          </a:p>
          <a:p>
            <a:pPr lvl="1"/>
            <a:r>
              <a:rPr lang="en-US" dirty="0"/>
              <a:t>Coordination of separate entities</a:t>
            </a:r>
          </a:p>
        </p:txBody>
      </p:sp>
    </p:spTree>
    <p:extLst>
      <p:ext uri="{BB962C8B-B14F-4D97-AF65-F5344CB8AC3E}">
        <p14:creationId xmlns:p14="http://schemas.microsoft.com/office/powerpoint/2010/main" val="11102918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8E32A-1BFC-4BE5-A381-71A7C38A9E3B}"/>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2661310F-FBD0-4F92-99AF-F7B0D590BDC1}"/>
              </a:ext>
            </a:extLst>
          </p:cNvPr>
          <p:cNvSpPr>
            <a:spLocks noGrp="1"/>
          </p:cNvSpPr>
          <p:nvPr>
            <p:ph idx="1"/>
          </p:nvPr>
        </p:nvSpPr>
        <p:spPr/>
        <p:txBody>
          <a:bodyPr/>
          <a:lstStyle/>
          <a:p>
            <a:pPr marL="0" indent="0">
              <a:buNone/>
            </a:pPr>
            <a:r>
              <a:rPr lang="en-US" dirty="0"/>
              <a:t>Travis Foote</a:t>
            </a:r>
          </a:p>
          <a:p>
            <a:pPr marL="0" indent="0">
              <a:buNone/>
            </a:pPr>
            <a:r>
              <a:rPr lang="en-US" dirty="0"/>
              <a:t>LinkedIn: </a:t>
            </a:r>
            <a:r>
              <a:rPr lang="en-US" dirty="0">
                <a:hlinkClick r:id="rId2"/>
              </a:rPr>
              <a:t>https://www.linkedin.com/in/travis-wayne-foote/</a:t>
            </a:r>
            <a:endParaRPr lang="en-US" dirty="0"/>
          </a:p>
        </p:txBody>
      </p:sp>
    </p:spTree>
    <p:extLst>
      <p:ext uri="{BB962C8B-B14F-4D97-AF65-F5344CB8AC3E}">
        <p14:creationId xmlns:p14="http://schemas.microsoft.com/office/powerpoint/2010/main" val="1784462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DE06-8C09-465C-ACCE-08877FBCFA19}"/>
              </a:ext>
            </a:extLst>
          </p:cNvPr>
          <p:cNvSpPr>
            <a:spLocks noGrp="1"/>
          </p:cNvSpPr>
          <p:nvPr>
            <p:ph type="title"/>
          </p:nvPr>
        </p:nvSpPr>
        <p:spPr/>
        <p:txBody>
          <a:bodyPr/>
          <a:lstStyle/>
          <a:p>
            <a:r>
              <a:rPr lang="en-US" dirty="0"/>
              <a:t>Why Agility Over Agile?</a:t>
            </a:r>
          </a:p>
        </p:txBody>
      </p:sp>
      <p:sp>
        <p:nvSpPr>
          <p:cNvPr id="3" name="Content Placeholder 2">
            <a:extLst>
              <a:ext uri="{FF2B5EF4-FFF2-40B4-BE49-F238E27FC236}">
                <a16:creationId xmlns:a16="http://schemas.microsoft.com/office/drawing/2014/main" id="{C2420970-65FF-44C6-A905-6FF9BCB84AA5}"/>
              </a:ext>
            </a:extLst>
          </p:cNvPr>
          <p:cNvSpPr>
            <a:spLocks noGrp="1"/>
          </p:cNvSpPr>
          <p:nvPr>
            <p:ph idx="1"/>
          </p:nvPr>
        </p:nvSpPr>
        <p:spPr/>
        <p:txBody>
          <a:bodyPr/>
          <a:lstStyle/>
          <a:p>
            <a:r>
              <a:rPr lang="en-US" dirty="0"/>
              <a:t>Back to the basics</a:t>
            </a:r>
          </a:p>
          <a:p>
            <a:r>
              <a:rPr lang="en-US" dirty="0"/>
              <a:t>Lots of different Agile frameworks and connotations of those frameworks</a:t>
            </a:r>
          </a:p>
          <a:p>
            <a:r>
              <a:rPr lang="en-US" dirty="0"/>
              <a:t>With all the different opinions, sometimes it’s hard to actually get anything done</a:t>
            </a:r>
          </a:p>
          <a:p>
            <a:r>
              <a:rPr lang="en-US" dirty="0"/>
              <a:t>Agile vs Waterfall now but eventually we’ll be agile vs agile and we have to understand what we’re fighting for</a:t>
            </a:r>
          </a:p>
          <a:p>
            <a:r>
              <a:rPr lang="en-US" dirty="0"/>
              <a:t>I want to preach improving agility to help your business rather than using agile to help your business</a:t>
            </a:r>
          </a:p>
        </p:txBody>
      </p:sp>
    </p:spTree>
    <p:extLst>
      <p:ext uri="{BB962C8B-B14F-4D97-AF65-F5344CB8AC3E}">
        <p14:creationId xmlns:p14="http://schemas.microsoft.com/office/powerpoint/2010/main" val="3792131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26052</TotalTime>
  <Words>3915</Words>
  <Application>Microsoft Office PowerPoint</Application>
  <PresentationFormat>Widescreen</PresentationFormat>
  <Paragraphs>404</Paragraphs>
  <Slides>80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80</vt:i4>
      </vt:variant>
    </vt:vector>
  </HeadingPairs>
  <TitlesOfParts>
    <vt:vector size="84" baseType="lpstr">
      <vt:lpstr>Arial</vt:lpstr>
      <vt:lpstr>Calibri</vt:lpstr>
      <vt:lpstr>Calibri Light</vt:lpstr>
      <vt:lpstr>office theme</vt:lpstr>
      <vt:lpstr>Agility for Business Analysis</vt:lpstr>
      <vt:lpstr>Agenda</vt:lpstr>
      <vt:lpstr>How did I get into Agile?</vt:lpstr>
      <vt:lpstr>Why come to a presentation?</vt:lpstr>
      <vt:lpstr>Goals</vt:lpstr>
      <vt:lpstr>Agile and Agility</vt:lpstr>
      <vt:lpstr>Agility</vt:lpstr>
      <vt:lpstr>Agility</vt:lpstr>
      <vt:lpstr>Why Agility Over Agile?</vt:lpstr>
      <vt:lpstr>Is improving agility always important?</vt:lpstr>
      <vt:lpstr>Stacey Complexity Matrix</vt:lpstr>
      <vt:lpstr>Types of Agile Environments</vt:lpstr>
      <vt:lpstr>Definitely Not Agile Environment</vt:lpstr>
      <vt:lpstr>Faux Agile Environment</vt:lpstr>
      <vt:lpstr>Near-Agile Environment</vt:lpstr>
      <vt:lpstr>Agile Environment</vt:lpstr>
      <vt:lpstr>New Incentives</vt:lpstr>
      <vt:lpstr>Transformation and Solving Problems</vt:lpstr>
      <vt:lpstr>Goals of Agile</vt:lpstr>
      <vt:lpstr>Incremental Changes</vt:lpstr>
      <vt:lpstr>Transformation + Coaching</vt:lpstr>
      <vt:lpstr>Ask yourself why</vt:lpstr>
      <vt:lpstr>Repeating the same mistakes?</vt:lpstr>
      <vt:lpstr>Retrospectives</vt:lpstr>
      <vt:lpstr>Do you have large deliveries that are sometimes not appreciated by your users?</vt:lpstr>
      <vt:lpstr>Vertical Slicing</vt:lpstr>
      <vt:lpstr>How do I navigate a complex delivery?</vt:lpstr>
      <vt:lpstr>Risk based prioritization</vt:lpstr>
      <vt:lpstr>Trouble predicting delivery dates?</vt:lpstr>
      <vt:lpstr>Relative Estimation</vt:lpstr>
      <vt:lpstr>Still having trouble predicting delivery dates?</vt:lpstr>
      <vt:lpstr>Small, Cross Functional Teams + Fixed Iterations + Relative Est.</vt:lpstr>
      <vt:lpstr>How can team members in different functional areas stay closely aligned?</vt:lpstr>
      <vt:lpstr>User Stories</vt:lpstr>
      <vt:lpstr>Are delivery teams having a hard time connecting with the end users?</vt:lpstr>
      <vt:lpstr>Literal Stories of the User</vt:lpstr>
      <vt:lpstr>Is their frequent miscommunication or no communication between team members?</vt:lpstr>
      <vt:lpstr>Daily Standups</vt:lpstr>
      <vt:lpstr>Is your work interrupted every morning to go stand in a circle and look at ground?</vt:lpstr>
      <vt:lpstr>Useful Daily Standup</vt:lpstr>
      <vt:lpstr>Are you having trouble prioritizing different streams of work or coordinating different functional areas of work?</vt:lpstr>
      <vt:lpstr>Single Backlog</vt:lpstr>
      <vt:lpstr>Do you hear different people say a single piece of work is done at different times?</vt:lpstr>
      <vt:lpstr>Definition of Done</vt:lpstr>
      <vt:lpstr>Do employees have a hard time choosing which path to take at each fork?</vt:lpstr>
      <vt:lpstr>Company Vision</vt:lpstr>
      <vt:lpstr>Business Agility</vt:lpstr>
      <vt:lpstr>Ask the Audience: What are some problems/inefficiencies with your delivery?</vt:lpstr>
      <vt:lpstr>Agile Requirements</vt:lpstr>
      <vt:lpstr>Just In Time Business Analysis</vt:lpstr>
      <vt:lpstr>Analysis of Risks</vt:lpstr>
      <vt:lpstr>Analysis of Hierarchy</vt:lpstr>
      <vt:lpstr>Analysis of Requirement Packaging</vt:lpstr>
      <vt:lpstr>Analysis of Product Lifecycle</vt:lpstr>
      <vt:lpstr>Analysis of Product Stability/Security</vt:lpstr>
      <vt:lpstr>Analysis of Market </vt:lpstr>
      <vt:lpstr>Analysis of Product Manufacturing Process</vt:lpstr>
      <vt:lpstr>Analysis of Previous Analysis</vt:lpstr>
      <vt:lpstr>Analysis of Success Metrics</vt:lpstr>
      <vt:lpstr>Documentation of Decisions Made</vt:lpstr>
      <vt:lpstr>Agile Roles and Situations</vt:lpstr>
      <vt:lpstr>Who Writes User Stories?</vt:lpstr>
      <vt:lpstr>BA and the Product Owner</vt:lpstr>
      <vt:lpstr>Is the Scrum Master in charge?</vt:lpstr>
      <vt:lpstr>BA and the Scrum Master</vt:lpstr>
      <vt:lpstr>Where does an agile BA fit with Quality Assurance?</vt:lpstr>
      <vt:lpstr>BA and the QA</vt:lpstr>
      <vt:lpstr>How technical does a BA need to be?</vt:lpstr>
      <vt:lpstr>BA and the Developer</vt:lpstr>
      <vt:lpstr>Who Runs a Demo?</vt:lpstr>
      <vt:lpstr>Who Runs a Demo?</vt:lpstr>
      <vt:lpstr>Does everyone need to be in every conversation?</vt:lpstr>
      <vt:lpstr>Does everyone need to be in every conversation?</vt:lpstr>
      <vt:lpstr>Do we have to complete all work within a sprint?</vt:lpstr>
      <vt:lpstr>Completing All Work Within A Sprint</vt:lpstr>
      <vt:lpstr>Future BA Roles</vt:lpstr>
      <vt:lpstr>Conclusion</vt:lpstr>
      <vt:lpstr>Outcomes</vt:lpstr>
      <vt:lpstr>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Foote</dc:creator>
  <cp:lastModifiedBy>Travis Foote</cp:lastModifiedBy>
  <cp:revision>39</cp:revision>
  <dcterms:created xsi:type="dcterms:W3CDTF">2013-07-15T20:26:40Z</dcterms:created>
  <dcterms:modified xsi:type="dcterms:W3CDTF">2019-03-21T01:42:19Z</dcterms:modified>
</cp:coreProperties>
</file>