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 id="2147483671" r:id="rId4"/>
    <p:sldMasterId id="2147483682" r:id="rId5"/>
    <p:sldMasterId id="2147483683" r:id="rId6"/>
    <p:sldMasterId id="2147483690" r:id="rId7"/>
  </p:sldMasterIdLst>
  <p:notesMasterIdLst>
    <p:notesMasterId r:id="rId30"/>
  </p:notesMasterIdLst>
  <p:sldIdLst>
    <p:sldId id="257" r:id="rId8"/>
    <p:sldId id="259" r:id="rId9"/>
    <p:sldId id="258" r:id="rId10"/>
    <p:sldId id="276" r:id="rId11"/>
    <p:sldId id="277" r:id="rId12"/>
    <p:sldId id="260" r:id="rId13"/>
    <p:sldId id="262" r:id="rId14"/>
    <p:sldId id="263" r:id="rId15"/>
    <p:sldId id="264" r:id="rId16"/>
    <p:sldId id="267" r:id="rId17"/>
    <p:sldId id="268" r:id="rId18"/>
    <p:sldId id="261" r:id="rId19"/>
    <p:sldId id="278" r:id="rId20"/>
    <p:sldId id="269" r:id="rId21"/>
    <p:sldId id="270" r:id="rId22"/>
    <p:sldId id="271" r:id="rId23"/>
    <p:sldId id="272" r:id="rId24"/>
    <p:sldId id="273" r:id="rId25"/>
    <p:sldId id="274" r:id="rId26"/>
    <p:sldId id="275" r:id="rId27"/>
    <p:sldId id="265" r:id="rId28"/>
    <p:sldId id="266" r:id="rId29"/>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1" autoAdjust="0"/>
    <p:restoredTop sz="65486" autoAdjust="0"/>
  </p:normalViewPr>
  <p:slideViewPr>
    <p:cSldViewPr>
      <p:cViewPr varScale="1">
        <p:scale>
          <a:sx n="71" d="100"/>
          <a:sy n="71" d="100"/>
        </p:scale>
        <p:origin x="-1302" y="-10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Estimated Value of Healthcare Data</a:t>
            </a:r>
          </a:p>
        </c:rich>
      </c:tx>
      <c:layout/>
      <c:overlay val="0"/>
      <c:spPr>
        <a:noFill/>
        <a:ln>
          <a:noFill/>
        </a:ln>
        <a:effectLst/>
      </c:spPr>
    </c:title>
    <c:autoTitleDeleted val="0"/>
    <c:plotArea>
      <c:layout/>
      <c:barChart>
        <c:barDir val="col"/>
        <c:grouping val="stacked"/>
        <c:varyColors val="0"/>
        <c:ser>
          <c:idx val="0"/>
          <c:order val="0"/>
          <c:tx>
            <c:strRef>
              <c:f>'[Charts and Graphs.xlsx]Sheet1'!$C$37</c:f>
              <c:strCache>
                <c:ptCount val="1"/>
                <c:pt idx="0">
                  <c:v>Realized</c:v>
                </c:pt>
              </c:strCache>
            </c:strRef>
          </c:tx>
          <c:spPr>
            <a:solidFill>
              <a:schemeClr val="accent1"/>
            </a:solidFill>
            <a:ln>
              <a:noFill/>
            </a:ln>
            <a:effectLst/>
          </c:spPr>
          <c:invertIfNegative val="0"/>
          <c:dLbls>
            <c:dLbl>
              <c:idx val="0"/>
              <c:layout>
                <c:manualLayout>
                  <c:x val="-0.17368069472277892"/>
                  <c:y val="-0.1118279569892472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F5E-4B0B-B6A7-B2A33A8952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 and Graphs.xlsx]Sheet1'!$D$37</c:f>
              <c:numCache>
                <c:formatCode>_("$"* #,##0_);_("$"* \(#,##0\);_("$"* "-"??_);_(@_)</c:formatCode>
                <c:ptCount val="1"/>
                <c:pt idx="0">
                  <c:v>60000000000</c:v>
                </c:pt>
              </c:numCache>
            </c:numRef>
          </c:val>
          <c:extLst xmlns:c16r2="http://schemas.microsoft.com/office/drawing/2015/06/chart">
            <c:ext xmlns:c16="http://schemas.microsoft.com/office/drawing/2014/chart" uri="{C3380CC4-5D6E-409C-BE32-E72D297353CC}">
              <c16:uniqueId val="{00000000-9F5E-4B0B-B6A7-B2A33A895232}"/>
            </c:ext>
          </c:extLst>
        </c:ser>
        <c:ser>
          <c:idx val="1"/>
          <c:order val="1"/>
          <c:tx>
            <c:strRef>
              <c:f>'[Charts and Graphs.xlsx]Sheet1'!$C$38</c:f>
              <c:strCache>
                <c:ptCount val="1"/>
                <c:pt idx="0">
                  <c:v>Unrealized</c:v>
                </c:pt>
              </c:strCache>
            </c:strRef>
          </c:tx>
          <c:spPr>
            <a:solidFill>
              <a:schemeClr val="accent2"/>
            </a:solidFill>
            <a:ln>
              <a:noFill/>
            </a:ln>
            <a:effectLst/>
          </c:spPr>
          <c:invertIfNegative val="0"/>
          <c:dLbls>
            <c:dLbl>
              <c:idx val="0"/>
              <c:layout>
                <c:manualLayout>
                  <c:x val="0.14028056112224449"/>
                  <c:y val="0.1075268817204300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F5E-4B0B-B6A7-B2A33A8952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 and Graphs.xlsx]Sheet1'!$D$38</c:f>
              <c:numCache>
                <c:formatCode>_("$"* #,##0_);_("$"* \(#,##0\);_("$"* "-"??_);_(@_)</c:formatCode>
                <c:ptCount val="1"/>
                <c:pt idx="0">
                  <c:v>240000000000</c:v>
                </c:pt>
              </c:numCache>
            </c:numRef>
          </c:val>
          <c:extLst xmlns:c16r2="http://schemas.microsoft.com/office/drawing/2015/06/chart">
            <c:ext xmlns:c16="http://schemas.microsoft.com/office/drawing/2014/chart" uri="{C3380CC4-5D6E-409C-BE32-E72D297353CC}">
              <c16:uniqueId val="{00000001-9F5E-4B0B-B6A7-B2A33A895232}"/>
            </c:ext>
          </c:extLst>
        </c:ser>
        <c:dLbls>
          <c:showLegendKey val="0"/>
          <c:showVal val="0"/>
          <c:showCatName val="0"/>
          <c:showSerName val="0"/>
          <c:showPercent val="0"/>
          <c:showBubbleSize val="0"/>
        </c:dLbls>
        <c:gapWidth val="219"/>
        <c:overlap val="100"/>
        <c:axId val="260576384"/>
        <c:axId val="260577920"/>
      </c:barChart>
      <c:catAx>
        <c:axId val="2605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577920"/>
        <c:crosses val="autoZero"/>
        <c:auto val="1"/>
        <c:lblAlgn val="ctr"/>
        <c:lblOffset val="100"/>
        <c:noMultiLvlLbl val="0"/>
      </c:catAx>
      <c:valAx>
        <c:axId val="2605779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576384"/>
        <c:crosses val="autoZero"/>
        <c:crossBetween val="between"/>
        <c:dispUnits>
          <c:builtInUnit val="billions"/>
          <c:dispUnitsLbl>
            <c:layout>
              <c:manualLayout>
                <c:xMode val="edge"/>
                <c:yMode val="edge"/>
                <c:x val="2.9617662897145933E-2"/>
                <c:y val="0.46920430107526889"/>
              </c:manualLayout>
            </c:layout>
            <c:spPr>
              <a:noFill/>
              <a:ln>
                <a:noFill/>
              </a:ln>
              <a:effectLst/>
            </c:spPr>
            <c:txPr>
              <a:bodyPr rot="-5400000" spcFirstLastPara="1" vertOverflow="ellipsis" vert="horz" wrap="square" anchor="b" anchorCtr="1"/>
              <a:lstStyle/>
              <a:p>
                <a:pPr>
                  <a:defRPr sz="105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8365AE-0EE0-4A48-AB56-75D498B531DB}" type="datetimeFigureOut">
              <a:rPr lang="en-US" smtClean="0"/>
              <a:t>9/16/2019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CE96386-862E-4D20-8ACB-662457F3A08C}" type="slidenum">
              <a:rPr lang="en-US" smtClean="0"/>
              <a:t>‹#›</a:t>
            </a:fld>
            <a:endParaRPr lang="en-US"/>
          </a:p>
        </p:txBody>
      </p:sp>
    </p:spTree>
    <p:extLst>
      <p:ext uri="{BB962C8B-B14F-4D97-AF65-F5344CB8AC3E}">
        <p14:creationId xmlns:p14="http://schemas.microsoft.com/office/powerpoint/2010/main" val="34767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rbaptist.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John_Sno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1854_Broad_Street_cholera_outbreak#cite_note-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Diap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ng.com/search?q=Myrmecology%20wikipedi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ing.com/search?q=Ant%20wikiped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concept of Business Intelligence has been around for decades, yet the value it brings to organizations continues to increase year over year.  This presentation will review some of the challenges business stakeholders face around information, the importance of Business Intelligence to address those challenges, and some of the expectations and competencies needed for Business Analysts to support Business Intelligence within their organizations.</a:t>
            </a:r>
          </a:p>
          <a:p>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a:t>
            </a:fld>
            <a:endParaRPr lang="en-US"/>
          </a:p>
        </p:txBody>
      </p:sp>
    </p:spTree>
    <p:extLst>
      <p:ext uri="{BB962C8B-B14F-4D97-AF65-F5344CB8AC3E}">
        <p14:creationId xmlns:p14="http://schemas.microsoft.com/office/powerpoint/2010/main" val="354389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Einstein </a:t>
            </a:r>
            <a:r>
              <a:rPr lang="en-US" dirty="0" smtClean="0"/>
              <a:t>Quote</a:t>
            </a:r>
          </a:p>
          <a:p>
            <a:r>
              <a:rPr lang="en-US" dirty="0" smtClean="0"/>
              <a:t>Why, Do, What</a:t>
            </a: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12</a:t>
            </a:fld>
            <a:endParaRPr lang="en-US"/>
          </a:p>
        </p:txBody>
      </p:sp>
    </p:spTree>
    <p:extLst>
      <p:ext uri="{BB962C8B-B14F-4D97-AF65-F5344CB8AC3E}">
        <p14:creationId xmlns:p14="http://schemas.microsoft.com/office/powerpoint/2010/main" val="341699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a:t>
            </a:r>
            <a:r>
              <a:rPr lang="en-US" baseline="0" dirty="0" smtClean="0"/>
              <a:t>business</a:t>
            </a:r>
          </a:p>
          <a:p>
            <a:pPr marL="228600" indent="-228600">
              <a:buAutoNum type="arabicPeriod"/>
            </a:pPr>
            <a:r>
              <a:rPr lang="en-US" baseline="0" dirty="0" smtClean="0"/>
              <a:t>One of the complaints I’ve received on poor performing BSA’s in the past has been “they don’t know our business”  </a:t>
            </a: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14</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business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15</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business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16</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a:t>
            </a:r>
            <a:r>
              <a:rPr lang="en-US" baseline="0" dirty="0" smtClean="0"/>
              <a:t>business</a:t>
            </a:r>
          </a:p>
          <a:p>
            <a:pPr marL="228600" indent="-228600">
              <a:buAutoNum type="arabicPeriod"/>
            </a:pPr>
            <a:r>
              <a:rPr lang="en-US" baseline="0" dirty="0" smtClean="0"/>
              <a:t>It’s not about the sexiness of the technology, it’s about the capabilities and the insights the technology can provide</a:t>
            </a: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17</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business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18</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business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19</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business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20</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Hard</a:t>
            </a:r>
            <a:r>
              <a:rPr lang="en-US" baseline="0" dirty="0" smtClean="0"/>
              <a:t> to do if the IS team you are on focuses on multiple areas of the business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21</a:t>
            </a:fld>
            <a:endParaRPr lang="en-US"/>
          </a:p>
        </p:txBody>
      </p:sp>
    </p:spTree>
    <p:extLst>
      <p:ext uri="{BB962C8B-B14F-4D97-AF65-F5344CB8AC3E}">
        <p14:creationId xmlns:p14="http://schemas.microsoft.com/office/powerpoint/2010/main" val="268365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47113" y="2973388"/>
            <a:ext cx="26438226" cy="14874875"/>
          </a:xfrm>
        </p:spPr>
      </p:sp>
      <p:sp>
        <p:nvSpPr>
          <p:cNvPr id="3" name="Notes Placeholder 2"/>
          <p:cNvSpPr>
            <a:spLocks noGrp="1"/>
          </p:cNvSpPr>
          <p:nvPr>
            <p:ph type="body" idx="1"/>
          </p:nvPr>
        </p:nvSpPr>
        <p:spPr/>
        <p:txBody>
          <a:bodyPr/>
          <a:lstStyle/>
          <a:p>
            <a:r>
              <a:rPr lang="en-US"/>
              <a:t>Review the chat window for audience questions.</a:t>
            </a:r>
          </a:p>
          <a:p>
            <a:r>
              <a:rPr lang="en-US">
                <a:cs typeface="Calibri"/>
              </a:rPr>
              <a:t>Do you want to share a little about the Executive Leadership transition at Spectrum Health?</a:t>
            </a:r>
            <a:endParaRPr lang="en-US"/>
          </a:p>
          <a:p>
            <a:r>
              <a:rPr lang="en-US">
                <a:cs typeface="Calibri"/>
              </a:rPr>
              <a:t>What are some of the local events in our market-space (Priority Advantage, Metro being bought by UofM)</a:t>
            </a:r>
          </a:p>
          <a:p>
            <a:endParaRPr lang="en-US">
              <a:cs typeface="Calibri"/>
            </a:endParaRPr>
          </a:p>
        </p:txBody>
      </p:sp>
      <p:sp>
        <p:nvSpPr>
          <p:cNvPr id="4" name="Slide Number Placeholder 3"/>
          <p:cNvSpPr>
            <a:spLocks noGrp="1"/>
          </p:cNvSpPr>
          <p:nvPr>
            <p:ph type="sldNum" sz="quarter" idx="5"/>
          </p:nvPr>
        </p:nvSpPr>
        <p:spPr/>
        <p:txBody>
          <a:bodyPr/>
          <a:lstStyle/>
          <a:p>
            <a:fld id="{CF528985-4CC0-4234-B56F-3ED14221740B}" type="slidenum">
              <a:rPr lang="en-US" smtClean="0"/>
              <a:t>2</a:t>
            </a:fld>
            <a:endParaRPr lang="en-US"/>
          </a:p>
        </p:txBody>
      </p:sp>
    </p:spTree>
    <p:extLst>
      <p:ext uri="{BB962C8B-B14F-4D97-AF65-F5344CB8AC3E}">
        <p14:creationId xmlns:p14="http://schemas.microsoft.com/office/powerpoint/2010/main" val="150510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 Josh Stephens, DHA, is the Director of Information Services at Spectrum Health, leading the Enterprise Information Management division at Priority Health.  He has been involved in healthcare information management and data governance for almost two decades with experience in revenue cycle management, EDI, cost accounting and decision support, data warehousing and business intelligence, health information exchange, and the practice of data governance.  Josh has been married to the love of his life, Rachel, for 15 years, and they have four young children and two big dogs.  They have been living in Grand Rapids, Mi. for about 5 years and are members of Grand Rapids Baptist Church (</a:t>
            </a:r>
            <a:r>
              <a:rPr lang="en-US" sz="1200" u="none" strike="noStrike" kern="1200" dirty="0" smtClean="0">
                <a:solidFill>
                  <a:schemeClr val="tx1"/>
                </a:solidFill>
                <a:effectLst/>
                <a:latin typeface="+mn-lt"/>
                <a:ea typeface="+mn-ea"/>
                <a:cs typeface="+mn-cs"/>
                <a:hlinkClick r:id="rId3"/>
              </a:rPr>
              <a:t>GRBaptist.org</a:t>
            </a:r>
            <a:r>
              <a:rPr lang="en-US" sz="1200" kern="1200" dirty="0" smtClean="0">
                <a:solidFill>
                  <a:schemeClr val="tx1"/>
                </a:solidFill>
                <a:effectLst/>
                <a:latin typeface="+mn-lt"/>
                <a:ea typeface="+mn-ea"/>
                <a:cs typeface="+mn-cs"/>
              </a:rPr>
              <a:t>).  Rachel home-schools the kids, enjoys photography, watercolors, writing, and lately, quilting.</a:t>
            </a:r>
          </a:p>
          <a:p>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3</a:t>
            </a:fld>
            <a:endParaRPr lang="en-US"/>
          </a:p>
        </p:txBody>
      </p:sp>
    </p:spTree>
    <p:extLst>
      <p:ext uri="{BB962C8B-B14F-4D97-AF65-F5344CB8AC3E}">
        <p14:creationId xmlns:p14="http://schemas.microsoft.com/office/powerpoint/2010/main" val="191757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68825" cy="2571750"/>
          </a:xfrm>
        </p:spPr>
      </p:sp>
      <p:sp>
        <p:nvSpPr>
          <p:cNvPr id="3" name="Notes Placeholder 2"/>
          <p:cNvSpPr>
            <a:spLocks noGrp="1"/>
          </p:cNvSpPr>
          <p:nvPr>
            <p:ph type="body" idx="1"/>
          </p:nvPr>
        </p:nvSpPr>
        <p:spPr/>
        <p:txBody>
          <a:bodyPr/>
          <a:lstStyle/>
          <a:p>
            <a:pPr rtl="0"/>
            <a:r>
              <a:rPr lang="en-US" dirty="0" smtClean="0">
                <a:effectLst/>
              </a:rPr>
              <a:t>On 31 August 1854, after several other outbreaks had occurred in London, a major outbreak of cholera reached the </a:t>
            </a:r>
            <a:r>
              <a:rPr lang="en-US" dirty="0" err="1" smtClean="0">
                <a:effectLst/>
              </a:rPr>
              <a:t>Soho</a:t>
            </a:r>
            <a:r>
              <a:rPr lang="en-US" dirty="0" smtClean="0">
                <a:effectLst/>
              </a:rPr>
              <a:t> district. </a:t>
            </a:r>
            <a:r>
              <a:rPr lang="en-US" dirty="0" smtClean="0">
                <a:effectLst/>
                <a:hlinkClick r:id="rId3" tooltip="John Snow"/>
              </a:rPr>
              <a:t>John Snow</a:t>
            </a:r>
            <a:r>
              <a:rPr lang="en-US" dirty="0" smtClean="0">
                <a:effectLst/>
              </a:rPr>
              <a:t>, called it "the most terrible outbreak of cholera which ever occurred in this kingdom."</a:t>
            </a:r>
            <a:r>
              <a:rPr lang="en-US" baseline="30000" dirty="0" smtClean="0">
                <a:effectLst/>
                <a:hlinkClick r:id="rId4"/>
              </a:rPr>
              <a:t>[2</a:t>
            </a:r>
            <a:r>
              <a:rPr lang="en-US" baseline="30000" dirty="0" smtClean="0">
                <a:effectLst/>
                <a:hlinkClick r:id="rId4"/>
              </a:rPr>
              <a:t>]</a:t>
            </a:r>
            <a:endParaRPr lang="en-US" baseline="30000" dirty="0" smtClean="0">
              <a:effectLst/>
            </a:endParaRPr>
          </a:p>
          <a:p>
            <a:pPr rtl="0"/>
            <a:endParaRPr lang="en-US" baseline="30000" dirty="0" smtClean="0">
              <a:effectLst/>
            </a:endParaRPr>
          </a:p>
          <a:p>
            <a:pPr rtl="0"/>
            <a:r>
              <a:rPr lang="en-US" dirty="0" smtClean="0">
                <a:effectLst/>
              </a:rPr>
              <a:t>Cholera Stats:</a:t>
            </a:r>
            <a:r>
              <a:rPr lang="en-US" baseline="0" dirty="0" smtClean="0">
                <a:effectLst/>
              </a:rPr>
              <a:t> </a:t>
            </a:r>
          </a:p>
          <a:p>
            <a:pPr rtl="0"/>
            <a:r>
              <a:rPr lang="en-US" baseline="0" dirty="0" smtClean="0">
                <a:effectLst/>
              </a:rPr>
              <a:t>   Russia from 1850-1860 over 1M people died, </a:t>
            </a:r>
          </a:p>
          <a:p>
            <a:pPr rtl="0"/>
            <a:r>
              <a:rPr lang="en-US" baseline="0" dirty="0" smtClean="0">
                <a:effectLst/>
              </a:rPr>
              <a:t>    Denmark, 1853 – 4700 people died</a:t>
            </a:r>
          </a:p>
          <a:p>
            <a:pPr rtl="0"/>
            <a:r>
              <a:rPr lang="en-US" baseline="0" dirty="0" smtClean="0">
                <a:effectLst/>
              </a:rPr>
              <a:t>    Europe, Asia, and North America – over 200k died in the decades prior</a:t>
            </a:r>
            <a:endParaRPr lang="en-US" dirty="0" smtClean="0">
              <a:effectLst/>
            </a:endParaRPr>
          </a:p>
          <a:p>
            <a:pPr rtl="0"/>
            <a:endParaRPr lang="en-US" dirty="0" smtClean="0">
              <a:effectLst/>
            </a:endParaRPr>
          </a:p>
          <a:p>
            <a:pPr rtl="0"/>
            <a:r>
              <a:rPr lang="en-US" dirty="0" smtClean="0">
                <a:effectLst/>
              </a:rPr>
              <a:t>Over the next three days, 127 people died. In the next week, three quarters of the residents had fled the area. By 10 September, 500 people had died and the mortality rate was 12.8 percent in some parts of the city. By the end of the outbreak, 616 people had died.</a:t>
            </a:r>
          </a:p>
          <a:p>
            <a:endParaRPr lang="en-US" dirty="0"/>
          </a:p>
        </p:txBody>
      </p:sp>
      <p:sp>
        <p:nvSpPr>
          <p:cNvPr id="4" name="Slide Number Placeholder 3"/>
          <p:cNvSpPr>
            <a:spLocks noGrp="1"/>
          </p:cNvSpPr>
          <p:nvPr>
            <p:ph type="sldNum" sz="quarter" idx="10"/>
          </p:nvPr>
        </p:nvSpPr>
        <p:spPr/>
        <p:txBody>
          <a:bodyPr/>
          <a:lstStyle/>
          <a:p>
            <a:fld id="{3A5B60E5-1E6C-4F9B-A41C-F6E7724F82E6}" type="slidenum">
              <a:rPr lang="en-US" smtClean="0"/>
              <a:t>4</a:t>
            </a:fld>
            <a:endParaRPr lang="en-US"/>
          </a:p>
        </p:txBody>
      </p:sp>
    </p:spTree>
    <p:extLst>
      <p:ext uri="{BB962C8B-B14F-4D97-AF65-F5344CB8AC3E}">
        <p14:creationId xmlns:p14="http://schemas.microsoft.com/office/powerpoint/2010/main" val="364348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68825" cy="2571750"/>
          </a:xfrm>
        </p:spPr>
      </p:sp>
      <p:sp>
        <p:nvSpPr>
          <p:cNvPr id="3" name="Notes Placeholder 2"/>
          <p:cNvSpPr>
            <a:spLocks noGrp="1"/>
          </p:cNvSpPr>
          <p:nvPr>
            <p:ph type="body" idx="1"/>
          </p:nvPr>
        </p:nvSpPr>
        <p:spPr/>
        <p:txBody>
          <a:bodyPr/>
          <a:lstStyle/>
          <a:p>
            <a:r>
              <a:rPr lang="en-US" dirty="0" smtClean="0"/>
              <a:t>https://en.wikipedia.org/wiki/1854_Broad_Street_cholera_outbreak</a:t>
            </a:r>
          </a:p>
          <a:p>
            <a:endParaRPr lang="en-US" dirty="0" smtClean="0"/>
          </a:p>
          <a:p>
            <a:r>
              <a:rPr lang="en-US" dirty="0" err="1" smtClean="0"/>
              <a:t>Maisma</a:t>
            </a:r>
            <a:r>
              <a:rPr lang="en-US" dirty="0" smtClean="0"/>
              <a:t> theory – bad air or </a:t>
            </a:r>
            <a:r>
              <a:rPr lang="en-US" dirty="0" err="1" smtClean="0"/>
              <a:t>polution</a:t>
            </a:r>
            <a:r>
              <a:rPr lang="en-US" dirty="0" smtClean="0"/>
              <a:t> (cholera and Black Death)</a:t>
            </a:r>
          </a:p>
          <a:p>
            <a:r>
              <a:rPr lang="en-US" dirty="0" smtClean="0"/>
              <a:t>Germ theory was</a:t>
            </a:r>
            <a:r>
              <a:rPr lang="en-US" baseline="0" dirty="0" smtClean="0"/>
              <a:t> not yet established – Louis Pasteur would propose it in 1861</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“On proceeding to the spot, I found that nearly all the deaths had taken place within a short distance of the [Broad Street] pump. There were only ten deaths in houses situated decidedly nearer to another street-pump. In five of these cases the families of the deceased persons informed me that they always sent to the pump in Broad Street, as they preferred the water to that of the pumps which were nearer. In three other cases, the deceased were children who went to school near the pump in Broad Street...”</a:t>
            </a:r>
            <a:endParaRPr lang="en-US" dirty="0" smtClean="0"/>
          </a:p>
          <a:p>
            <a:endParaRPr lang="en-US" baseline="0" dirty="0" smtClean="0"/>
          </a:p>
          <a:p>
            <a:endParaRPr lang="en-US" baseline="0" dirty="0" smtClean="0"/>
          </a:p>
          <a:p>
            <a:r>
              <a:rPr lang="en-US" dirty="0" smtClean="0">
                <a:effectLst/>
              </a:rPr>
              <a:t>It </a:t>
            </a:r>
            <a:r>
              <a:rPr lang="en-US" dirty="0" smtClean="0">
                <a:effectLst/>
              </a:rPr>
              <a:t>was discovered later that this public well had been dug only 3 feet (0.9 m) from an old cesspit that had begun to leak fecal bacteria. </a:t>
            </a:r>
            <a:r>
              <a:rPr lang="en-US" dirty="0" smtClean="0">
                <a:effectLst/>
                <a:hlinkClick r:id="rId3" tooltip="Diaper"/>
              </a:rPr>
              <a:t>Nappies</a:t>
            </a:r>
            <a:r>
              <a:rPr lang="en-US" dirty="0" smtClean="0">
                <a:effectLst/>
              </a:rPr>
              <a:t> used by a baby who had contracted cholera from another source were washed into this cesspit</a:t>
            </a:r>
          </a:p>
          <a:p>
            <a:endParaRPr lang="en-US" dirty="0" smtClean="0">
              <a:effectLst/>
            </a:endParaRPr>
          </a:p>
          <a:p>
            <a:r>
              <a:rPr lang="en-US" dirty="0" smtClean="0">
                <a:effectLst/>
              </a:rPr>
              <a:t>After the cholera epidemic had subsided, government officials replaced the Broad Street pump handle. They had responded only to the urgent threat posed to the population, and afterwards they rejected Snow's theory. To accept his proposal would have meant indirectly accepting the oral-</a:t>
            </a:r>
            <a:r>
              <a:rPr lang="en-US" dirty="0" err="1" smtClean="0">
                <a:effectLst/>
              </a:rPr>
              <a:t>foecal</a:t>
            </a:r>
            <a:r>
              <a:rPr lang="en-US" dirty="0" smtClean="0">
                <a:effectLst/>
              </a:rPr>
              <a:t> method of transmission of disease, which was too unpleasant for most of the public to contemplate.</a:t>
            </a:r>
            <a:r>
              <a:rPr lang="en-US" baseline="0" dirty="0" smtClean="0">
                <a:effectLst/>
              </a:rPr>
              <a:t> </a:t>
            </a:r>
          </a:p>
          <a:p>
            <a:r>
              <a:rPr lang="en-US" baseline="0" dirty="0" smtClean="0">
                <a:effectLst/>
              </a:rPr>
              <a:t>Rev Henry Whitehead worked to disprove John Snow’s theory, but given Snow’s evidence, was convinced that the Broad Street pump was the </a:t>
            </a:r>
            <a:r>
              <a:rPr lang="en-US" baseline="0" dirty="0" err="1" smtClean="0">
                <a:effectLst/>
              </a:rPr>
              <a:t>soure</a:t>
            </a:r>
            <a:r>
              <a:rPr lang="en-US" baseline="0" dirty="0" smtClean="0">
                <a:effectLst/>
              </a:rPr>
              <a:t> of infections.  His work with Snow combined demographic study with scientific observation.</a:t>
            </a:r>
            <a:endParaRPr lang="en-US" baseline="0" dirty="0" smtClean="0">
              <a:effectLst/>
            </a:endParaRPr>
          </a:p>
        </p:txBody>
      </p:sp>
      <p:sp>
        <p:nvSpPr>
          <p:cNvPr id="4" name="Slide Number Placeholder 3"/>
          <p:cNvSpPr>
            <a:spLocks noGrp="1"/>
          </p:cNvSpPr>
          <p:nvPr>
            <p:ph type="sldNum" sz="quarter" idx="10"/>
          </p:nvPr>
        </p:nvSpPr>
        <p:spPr/>
        <p:txBody>
          <a:bodyPr/>
          <a:lstStyle/>
          <a:p>
            <a:fld id="{3A5B60E5-1E6C-4F9B-A41C-F6E7724F82E6}" type="slidenum">
              <a:rPr lang="en-US" smtClean="0"/>
              <a:t>5</a:t>
            </a:fld>
            <a:endParaRPr lang="en-US"/>
          </a:p>
        </p:txBody>
      </p:sp>
    </p:spTree>
    <p:extLst>
      <p:ext uri="{BB962C8B-B14F-4D97-AF65-F5344CB8AC3E}">
        <p14:creationId xmlns:p14="http://schemas.microsoft.com/office/powerpoint/2010/main" val="153844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7</a:t>
            </a:fld>
            <a:endParaRPr lang="en-US"/>
          </a:p>
        </p:txBody>
      </p:sp>
    </p:spTree>
    <p:extLst>
      <p:ext uri="{BB962C8B-B14F-4D97-AF65-F5344CB8AC3E}">
        <p14:creationId xmlns:p14="http://schemas.microsoft.com/office/powerpoint/2010/main" val="262289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9</a:t>
            </a:fld>
            <a:endParaRPr lang="en-US"/>
          </a:p>
        </p:txBody>
      </p:sp>
    </p:spTree>
    <p:extLst>
      <p:ext uri="{BB962C8B-B14F-4D97-AF65-F5344CB8AC3E}">
        <p14:creationId xmlns:p14="http://schemas.microsoft.com/office/powerpoint/2010/main" val="187579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10</a:t>
            </a:fld>
            <a:endParaRPr lang="en-US"/>
          </a:p>
        </p:txBody>
      </p:sp>
    </p:spTree>
    <p:extLst>
      <p:ext uri="{BB962C8B-B14F-4D97-AF65-F5344CB8AC3E}">
        <p14:creationId xmlns:p14="http://schemas.microsoft.com/office/powerpoint/2010/main" val="187579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Edward Osborne Wilson (born June 10, 1929), usually cited as E. O. Wilson, is an American biologist, theorist, naturalist and author. His biological specialty is </a:t>
            </a:r>
            <a:r>
              <a:rPr lang="en-US" sz="1200" kern="1200" dirty="0" smtClean="0">
                <a:solidFill>
                  <a:schemeClr val="tx1"/>
                </a:solidFill>
                <a:effectLst/>
                <a:latin typeface="+mn-lt"/>
                <a:ea typeface="+mn-ea"/>
                <a:cs typeface="+mn-cs"/>
                <a:hlinkClick r:id="rId3"/>
              </a:rPr>
              <a:t>myrmecology</a:t>
            </a:r>
            <a:r>
              <a:rPr lang="en-US" sz="1200" kern="1200" dirty="0" smtClean="0">
                <a:solidFill>
                  <a:schemeClr val="tx1"/>
                </a:solidFill>
                <a:effectLst/>
                <a:latin typeface="+mn-lt"/>
                <a:ea typeface="+mn-ea"/>
                <a:cs typeface="+mn-cs"/>
              </a:rPr>
              <a:t>, the study of </a:t>
            </a:r>
            <a:r>
              <a:rPr lang="en-US" sz="1200" kern="1200" dirty="0" smtClean="0">
                <a:solidFill>
                  <a:schemeClr val="tx1"/>
                </a:solidFill>
                <a:effectLst/>
                <a:latin typeface="+mn-lt"/>
                <a:ea typeface="+mn-ea"/>
                <a:cs typeface="+mn-cs"/>
                <a:hlinkClick r:id="rId4"/>
              </a:rPr>
              <a:t>ants</a:t>
            </a:r>
            <a:r>
              <a:rPr lang="en-US" sz="1200" kern="1200" dirty="0" smtClean="0">
                <a:solidFill>
                  <a:schemeClr val="tx1"/>
                </a:solidFill>
                <a:effectLst/>
                <a:latin typeface="+mn-lt"/>
                <a:ea typeface="+mn-ea"/>
                <a:cs typeface="+mn-cs"/>
              </a:rPr>
              <a:t>, on which he has been called the world's leading expert. </a:t>
            </a:r>
            <a:endParaRPr lang="en-US" dirty="0"/>
          </a:p>
        </p:txBody>
      </p:sp>
      <p:sp>
        <p:nvSpPr>
          <p:cNvPr id="4" name="Slide Number Placeholder 3"/>
          <p:cNvSpPr>
            <a:spLocks noGrp="1"/>
          </p:cNvSpPr>
          <p:nvPr>
            <p:ph type="sldNum" sz="quarter" idx="10"/>
          </p:nvPr>
        </p:nvSpPr>
        <p:spPr/>
        <p:txBody>
          <a:bodyPr/>
          <a:lstStyle/>
          <a:p>
            <a:fld id="{7CE96386-862E-4D20-8ACB-662457F3A08C}" type="slidenum">
              <a:rPr lang="en-US" smtClean="0"/>
              <a:t>11</a:t>
            </a:fld>
            <a:endParaRPr lang="en-US"/>
          </a:p>
        </p:txBody>
      </p:sp>
    </p:spTree>
    <p:extLst>
      <p:ext uri="{BB962C8B-B14F-4D97-AF65-F5344CB8AC3E}">
        <p14:creationId xmlns:p14="http://schemas.microsoft.com/office/powerpoint/2010/main" val="398494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subtitle">
    <p:spTree>
      <p:nvGrpSpPr>
        <p:cNvPr id="1" name=""/>
        <p:cNvGrpSpPr/>
        <p:nvPr/>
      </p:nvGrpSpPr>
      <p:grpSpPr>
        <a:xfrm>
          <a:off x="0" y="0"/>
          <a:ext cx="0" cy="0"/>
          <a:chOff x="0" y="0"/>
          <a:chExt cx="0" cy="0"/>
        </a:xfrm>
      </p:grpSpPr>
      <p:sp>
        <p:nvSpPr>
          <p:cNvPr id="6" name="Title 1"/>
          <p:cNvSpPr>
            <a:spLocks noGrp="1"/>
          </p:cNvSpPr>
          <p:nvPr>
            <p:ph type="ctrTitle"/>
          </p:nvPr>
        </p:nvSpPr>
        <p:spPr>
          <a:xfrm>
            <a:off x="640083" y="2131672"/>
            <a:ext cx="10937816" cy="1401007"/>
          </a:xfrm>
          <a:prstGeom prst="rect">
            <a:avLst/>
          </a:prstGeom>
        </p:spPr>
        <p:txBody>
          <a:bodyPr/>
          <a:lstStyle>
            <a:lvl1pPr>
              <a:lnSpc>
                <a:spcPts val="6000"/>
              </a:lnSpc>
              <a:defRPr sz="5000" b="0">
                <a:latin typeface="+mn-lt"/>
                <a:ea typeface="Roboto" panose="02000000000000000000" pitchFamily="2"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640083" y="3326487"/>
            <a:ext cx="9446339" cy="1084337"/>
          </a:xfrm>
          <a:prstGeom prst="rect">
            <a:avLst/>
          </a:prstGeom>
        </p:spPr>
        <p:txBody>
          <a:bodyPr>
            <a:normAutofit/>
          </a:bodyPr>
          <a:lstStyle>
            <a:lvl1pPr marL="0" indent="0" algn="l">
              <a:buNone/>
              <a:defRPr sz="3000">
                <a:solidFill>
                  <a:srgbClr val="FFFFFF"/>
                </a:solidFill>
                <a:latin typeface="+mn-lt"/>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1"/>
          </p:nvPr>
        </p:nvSpPr>
        <p:spPr>
          <a:xfrm>
            <a:off x="640085" y="4569373"/>
            <a:ext cx="5013077" cy="503236"/>
          </a:xfrm>
          <a:prstGeom prst="rect">
            <a:avLst/>
          </a:prstGeom>
        </p:spPr>
        <p:txBody>
          <a:bodyPr vert="horz"/>
          <a:lstStyle>
            <a:lvl1pPr>
              <a:defRPr>
                <a:latin typeface="+mn-lt"/>
                <a:ea typeface="Roboto" panose="02000000000000000000" pitchFamily="2" charset="0"/>
              </a:defRPr>
            </a:lvl1pPr>
          </a:lstStyle>
          <a:p>
            <a:pPr lvl="0"/>
            <a:r>
              <a:rPr lang="en-US" smtClean="0"/>
              <a:t>Click to edit Master text styles</a:t>
            </a:r>
          </a:p>
        </p:txBody>
      </p:sp>
      <p:sp>
        <p:nvSpPr>
          <p:cNvPr id="8" name="Slide Number Placeholder 3"/>
          <p:cNvSpPr>
            <a:spLocks noGrp="1"/>
          </p:cNvSpPr>
          <p:nvPr>
            <p:ph type="sldNum" sz="quarter" idx="4"/>
          </p:nvPr>
        </p:nvSpPr>
        <p:spPr>
          <a:xfrm>
            <a:off x="0" y="6484214"/>
            <a:ext cx="2844059" cy="366183"/>
          </a:xfrm>
          <a:prstGeom prst="rect">
            <a:avLst/>
          </a:prstGeom>
        </p:spPr>
        <p:txBody>
          <a:bodyPr vert="horz" lIns="91440" tIns="45720" rIns="91440" bIns="45720" rtlCol="0" anchor="ctr"/>
          <a:lstStyle>
            <a:lvl1pPr algn="l">
              <a:defRPr sz="900">
                <a:solidFill>
                  <a:schemeClr val="bg1"/>
                </a:solidFill>
                <a:latin typeface="+mn-lt"/>
                <a:ea typeface="Roboto" panose="02000000000000000000" pitchFamily="2" charset="0"/>
              </a:defRPr>
            </a:lvl1pPr>
          </a:lstStyle>
          <a:p>
            <a:fld id="{E01BBFBC-9E32-42EA-A576-82E0CE2F26E0}" type="slidenum">
              <a:rPr lang="en-US" smtClean="0"/>
              <a:t>‹#›</a:t>
            </a:fld>
            <a:endParaRPr lang="en-US"/>
          </a:p>
        </p:txBody>
      </p:sp>
    </p:spTree>
    <p:extLst>
      <p:ext uri="{BB962C8B-B14F-4D97-AF65-F5344CB8AC3E}">
        <p14:creationId xmlns:p14="http://schemas.microsoft.com/office/powerpoint/2010/main" val="315725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441" y="565353"/>
            <a:ext cx="10969943" cy="935317"/>
          </a:xfrm>
          <a:prstGeom prst="rect">
            <a:avLst/>
          </a:prstGeom>
        </p:spPr>
        <p:txBody>
          <a:bodyPr/>
          <a:lstStyle>
            <a:lvl1pPr>
              <a:defRPr sz="3200">
                <a:latin typeface="+mn-lt"/>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609441" y="1290400"/>
            <a:ext cx="10969943" cy="652463"/>
          </a:xfrm>
          <a:prstGeom prst="rect">
            <a:avLst/>
          </a:prstGeom>
        </p:spPr>
        <p:txBody>
          <a:bodyPr/>
          <a:lstStyle>
            <a:lvl1pPr marL="0" indent="0">
              <a:buNone/>
              <a:defRPr sz="2400" b="1" i="1">
                <a:solidFill>
                  <a:schemeClr val="bg2"/>
                </a:solidFill>
                <a:latin typeface="+mn-lt"/>
              </a:defRPr>
            </a:lvl1pPr>
          </a:lstStyle>
          <a:p>
            <a:pPr lvl="0"/>
            <a:r>
              <a:rPr lang="en-US" smtClean="0"/>
              <a:t>Click to edit Master text styles</a:t>
            </a:r>
          </a:p>
        </p:txBody>
      </p:sp>
      <p:sp>
        <p:nvSpPr>
          <p:cNvPr id="6" name="Text Placeholder 5"/>
          <p:cNvSpPr>
            <a:spLocks noGrp="1"/>
          </p:cNvSpPr>
          <p:nvPr>
            <p:ph type="body" sz="quarter" idx="12"/>
          </p:nvPr>
        </p:nvSpPr>
        <p:spPr>
          <a:xfrm>
            <a:off x="609441" y="2344618"/>
            <a:ext cx="10969943" cy="3781547"/>
          </a:xfrm>
          <a:prstGeom prst="rect">
            <a:avLst/>
          </a:prstGeom>
        </p:spPr>
        <p:txBody>
          <a:bodyPr/>
          <a:lstStyle>
            <a:lvl1pPr>
              <a:defRPr sz="2000">
                <a:solidFill>
                  <a:srgbClr val="4C4C4C"/>
                </a:solidFill>
                <a:latin typeface="+mn-lt"/>
                <a:ea typeface="Roboto" panose="02000000000000000000" pitchFamily="2" charset="0"/>
              </a:defRPr>
            </a:lvl1pPr>
            <a:lvl2pPr>
              <a:defRPr sz="2000">
                <a:solidFill>
                  <a:srgbClr val="4C4C4C"/>
                </a:solidFill>
                <a:latin typeface="+mn-lt"/>
                <a:ea typeface="Roboto" panose="02000000000000000000" pitchFamily="2" charset="0"/>
              </a:defRPr>
            </a:lvl2pPr>
            <a:lvl3pPr>
              <a:defRPr sz="2000">
                <a:solidFill>
                  <a:srgbClr val="4C4C4C"/>
                </a:solidFill>
                <a:latin typeface="+mn-lt"/>
                <a:ea typeface="Roboto" panose="02000000000000000000" pitchFamily="2" charset="0"/>
              </a:defRPr>
            </a:lvl3pPr>
            <a:lvl4pPr>
              <a:defRPr sz="3000">
                <a:solidFill>
                  <a:srgbClr val="4C4C4C"/>
                </a:solidFill>
                <a:latin typeface="Roboto" panose="02000000000000000000" pitchFamily="2" charset="0"/>
                <a:ea typeface="Roboto" panose="02000000000000000000" pitchFamily="2" charset="0"/>
              </a:defRPr>
            </a:lvl4pPr>
            <a:lvl5pPr>
              <a:defRPr sz="3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0" y="6491824"/>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331349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1" y="522515"/>
            <a:ext cx="10976639" cy="895124"/>
          </a:xfrm>
          <a:prstGeom prst="rect">
            <a:avLst/>
          </a:prstGeom>
        </p:spPr>
        <p:txBody>
          <a:bodyPr>
            <a:normAutofit/>
          </a:bodyPr>
          <a:lstStyle>
            <a:lvl1pPr algn="ctr">
              <a:defRPr sz="3200">
                <a:latin typeface="+mn-lt"/>
              </a:defRPr>
            </a:lvl1pPr>
          </a:lstStyle>
          <a:p>
            <a:r>
              <a:rPr lang="en-US" smtClean="0"/>
              <a:t>Click to edit Master title style</a:t>
            </a:r>
            <a:endParaRPr lang="en-US" dirty="0"/>
          </a:p>
        </p:txBody>
      </p:sp>
      <p:sp>
        <p:nvSpPr>
          <p:cNvPr id="5" name="Slide Number Placeholder 3"/>
          <p:cNvSpPr>
            <a:spLocks noGrp="1"/>
          </p:cNvSpPr>
          <p:nvPr>
            <p:ph type="sldNum" sz="quarter" idx="4"/>
          </p:nvPr>
        </p:nvSpPr>
        <p:spPr>
          <a:xfrm>
            <a:off x="0" y="6457423"/>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203772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hoto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09441" y="536711"/>
            <a:ext cx="10969943" cy="1143000"/>
          </a:xfrm>
          <a:prstGeom prst="rect">
            <a:avLst/>
          </a:prstGeom>
        </p:spPr>
        <p:txBody>
          <a:bodyPr>
            <a:normAutofit/>
          </a:bodyPr>
          <a:lstStyle>
            <a:lvl1pPr algn="ctr">
              <a:defRPr sz="3200">
                <a:latin typeface="+mn-lt"/>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609441" y="1353486"/>
            <a:ext cx="10969943" cy="652463"/>
          </a:xfrm>
          <a:prstGeom prst="rect">
            <a:avLst/>
          </a:prstGeom>
        </p:spPr>
        <p:txBody>
          <a:bodyPr/>
          <a:lstStyle>
            <a:lvl1pPr marL="0" indent="0" algn="ctr">
              <a:buNone/>
              <a:defRPr sz="2400" b="1" i="1">
                <a:solidFill>
                  <a:schemeClr val="bg2"/>
                </a:solidFill>
                <a:latin typeface="+mn-lt"/>
              </a:defRPr>
            </a:lvl1pPr>
          </a:lstStyle>
          <a:p>
            <a:pPr lvl="0"/>
            <a:r>
              <a:rPr lang="en-US" smtClean="0"/>
              <a:t>Click to edit Master text styles</a:t>
            </a:r>
          </a:p>
        </p:txBody>
      </p:sp>
      <p:sp>
        <p:nvSpPr>
          <p:cNvPr id="6" name="Slide Number Placeholder 3"/>
          <p:cNvSpPr>
            <a:spLocks noGrp="1"/>
          </p:cNvSpPr>
          <p:nvPr>
            <p:ph type="sldNum" sz="quarter" idx="4"/>
          </p:nvPr>
        </p:nvSpPr>
        <p:spPr>
          <a:xfrm>
            <a:off x="0" y="6484219"/>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316978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7823" y="566461"/>
            <a:ext cx="10969943" cy="1143000"/>
          </a:xfrm>
          <a:prstGeom prst="rect">
            <a:avLst/>
          </a:prstGeom>
        </p:spPr>
        <p:txBody>
          <a:bodyPr/>
          <a:lstStyle>
            <a:lvl1pPr>
              <a:defRPr sz="3200">
                <a:latin typeface="+mn-lt"/>
              </a:defRPr>
            </a:lvl1pPr>
          </a:lstStyle>
          <a:p>
            <a:r>
              <a:rPr lang="en-US" smtClean="0"/>
              <a:t>Click to edit Master title style</a:t>
            </a:r>
            <a:endParaRPr lang="en-US" dirty="0"/>
          </a:p>
        </p:txBody>
      </p:sp>
      <p:sp>
        <p:nvSpPr>
          <p:cNvPr id="4" name="Content Placeholder 3"/>
          <p:cNvSpPr>
            <a:spLocks noGrp="1"/>
          </p:cNvSpPr>
          <p:nvPr>
            <p:ph sz="half" idx="2"/>
          </p:nvPr>
        </p:nvSpPr>
        <p:spPr>
          <a:xfrm>
            <a:off x="6400751" y="1709461"/>
            <a:ext cx="5180251" cy="4146635"/>
          </a:xfrm>
          <a:prstGeom prst="rect">
            <a:avLst/>
          </a:prstGeom>
        </p:spPr>
        <p:txBody>
          <a:bodyPr/>
          <a:lstStyle>
            <a:lvl1pPr marL="230188" indent="-230188">
              <a:defRPr sz="20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ext Placeholder 15"/>
          <p:cNvSpPr>
            <a:spLocks noGrp="1"/>
          </p:cNvSpPr>
          <p:nvPr>
            <p:ph type="body" sz="quarter" idx="11"/>
          </p:nvPr>
        </p:nvSpPr>
        <p:spPr>
          <a:xfrm>
            <a:off x="609443" y="1725091"/>
            <a:ext cx="5484971" cy="4210049"/>
          </a:xfrm>
          <a:prstGeom prst="rect">
            <a:avLst/>
          </a:prstGeom>
        </p:spPr>
        <p:txBody>
          <a:bodyPr/>
          <a:lstStyle>
            <a:lvl1pPr marL="230188" indent="-230188">
              <a:defRPr sz="2000">
                <a:latin typeface="+mn-lt"/>
              </a:defRPr>
            </a:lvl1pPr>
            <a:lvl2pPr marL="568325" indent="-277813">
              <a:defRPr sz="2000">
                <a:latin typeface="+mn-lt"/>
              </a:defRPr>
            </a:lvl2pPr>
            <a:lvl3pPr marL="798513" indent="-230188">
              <a:defRPr sz="2000">
                <a:latin typeface="+mn-lt"/>
              </a:defRPr>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0" y="6491824"/>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428870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Chart Placeholder 8"/>
          <p:cNvSpPr>
            <a:spLocks noGrp="1"/>
          </p:cNvSpPr>
          <p:nvPr>
            <p:ph type="chart" sz="quarter" idx="10"/>
          </p:nvPr>
        </p:nvSpPr>
        <p:spPr>
          <a:xfrm>
            <a:off x="6320136" y="1725091"/>
            <a:ext cx="5191437" cy="4210049"/>
          </a:xfrm>
          <a:prstGeom prst="rect">
            <a:avLst/>
          </a:prstGeom>
        </p:spPr>
        <p:txBody>
          <a:bodyPr/>
          <a:lstStyle>
            <a:lvl1pPr>
              <a:defRPr sz="2400">
                <a:latin typeface="+mn-lt"/>
              </a:defRPr>
            </a:lvl1pPr>
          </a:lstStyle>
          <a:p>
            <a:r>
              <a:rPr lang="en-US" smtClean="0"/>
              <a:t>Click icon to add chart</a:t>
            </a:r>
            <a:endParaRPr lang="en-US" dirty="0"/>
          </a:p>
        </p:txBody>
      </p:sp>
      <p:sp>
        <p:nvSpPr>
          <p:cNvPr id="16" name="Text Placeholder 15"/>
          <p:cNvSpPr>
            <a:spLocks noGrp="1"/>
          </p:cNvSpPr>
          <p:nvPr>
            <p:ph type="body" sz="quarter" idx="11"/>
          </p:nvPr>
        </p:nvSpPr>
        <p:spPr>
          <a:xfrm>
            <a:off x="609443" y="1725091"/>
            <a:ext cx="5484971" cy="4210049"/>
          </a:xfrm>
          <a:prstGeom prst="rect">
            <a:avLst/>
          </a:prstGeom>
        </p:spPr>
        <p:txBody>
          <a:bodyPr/>
          <a:lstStyle>
            <a:lvl1pPr marL="230188" indent="-230188">
              <a:defRPr sz="2000">
                <a:latin typeface="+mn-lt"/>
              </a:defRPr>
            </a:lvl1pPr>
            <a:lvl2pPr marL="568325" indent="-277813">
              <a:defRPr sz="2000">
                <a:latin typeface="+mn-lt"/>
              </a:defRPr>
            </a:lvl2pPr>
            <a:lvl3pPr marL="798513" indent="-230188">
              <a:defRPr sz="2000">
                <a:latin typeface="+mn-lt"/>
              </a:defRPr>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p:txBody>
      </p:sp>
      <p:sp>
        <p:nvSpPr>
          <p:cNvPr id="17" name="Title 1"/>
          <p:cNvSpPr>
            <a:spLocks noGrp="1"/>
          </p:cNvSpPr>
          <p:nvPr>
            <p:ph type="title"/>
          </p:nvPr>
        </p:nvSpPr>
        <p:spPr>
          <a:xfrm>
            <a:off x="609441" y="522515"/>
            <a:ext cx="10969943" cy="895124"/>
          </a:xfrm>
          <a:prstGeom prst="rect">
            <a:avLst/>
          </a:prstGeom>
        </p:spPr>
        <p:txBody>
          <a:bodyPr/>
          <a:lstStyle>
            <a:lvl1pPr>
              <a:defRPr sz="3200">
                <a:latin typeface="+mn-lt"/>
              </a:defRPr>
            </a:lvl1pPr>
          </a:lstStyle>
          <a:p>
            <a:r>
              <a:rPr lang="en-US" smtClean="0"/>
              <a:t>Click to edit Master title style</a:t>
            </a:r>
            <a:endParaRPr lang="en-US" dirty="0"/>
          </a:p>
        </p:txBody>
      </p:sp>
      <p:sp>
        <p:nvSpPr>
          <p:cNvPr id="5" name="Slide Number Placeholder 3"/>
          <p:cNvSpPr>
            <a:spLocks noGrp="1"/>
          </p:cNvSpPr>
          <p:nvPr>
            <p:ph type="sldNum" sz="quarter" idx="4"/>
          </p:nvPr>
        </p:nvSpPr>
        <p:spPr>
          <a:xfrm>
            <a:off x="0" y="6470822"/>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3385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857500"/>
            <a:ext cx="10969943" cy="1143000"/>
          </a:xfrm>
          <a:prstGeom prst="rect">
            <a:avLst/>
          </a:prstGeom>
        </p:spPr>
        <p:txBody>
          <a:bodyPr/>
          <a:lstStyle>
            <a:lvl1pPr algn="ctr">
              <a:defRPr sz="4000">
                <a:latin typeface="+mn-lt"/>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491824"/>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179628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491824"/>
            <a:ext cx="2844059" cy="366183"/>
          </a:xfrm>
          <a:prstGeom prst="rect">
            <a:avLst/>
          </a:prstGeom>
        </p:spPr>
        <p:txBody>
          <a:bodyPr vert="horz" lIns="91440" tIns="45720" rIns="91440" bIns="45720" rtlCol="0" anchor="ctr"/>
          <a:lstStyle>
            <a:lvl1pPr algn="l">
              <a:defRPr sz="900">
                <a:solidFill>
                  <a:srgbClr val="008000"/>
                </a:solidFill>
                <a:latin typeface="Roboto" panose="02000000000000000000" pitchFamily="2" charset="0"/>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2654808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9"/>
            <a:ext cx="10969943" cy="953753"/>
          </a:xfrm>
          <a:prstGeom prst="rect">
            <a:avLst/>
          </a:prstGeom>
        </p:spPr>
        <p:txBody>
          <a:bodyPr/>
          <a:lstStyle>
            <a:lvl1pPr>
              <a:defRPr sz="3200">
                <a:latin typeface="+mn-lt"/>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609441" y="1845738"/>
            <a:ext cx="3470429" cy="2624667"/>
          </a:xfrm>
          <a:prstGeom prst="rect">
            <a:avLst/>
          </a:prstGeom>
        </p:spPr>
        <p:txBody>
          <a:bodyPr/>
          <a:lstStyle>
            <a:lvl1pPr>
              <a:defRPr sz="1800">
                <a:latin typeface="+mn-lt"/>
              </a:defRPr>
            </a:lvl1pPr>
          </a:lstStyle>
          <a:p>
            <a:r>
              <a:rPr lang="en-US" smtClean="0"/>
              <a:t>Click icon to add picture</a:t>
            </a:r>
            <a:endParaRPr lang="en-US" dirty="0"/>
          </a:p>
        </p:txBody>
      </p:sp>
      <p:sp>
        <p:nvSpPr>
          <p:cNvPr id="11" name="Picture Placeholder 5"/>
          <p:cNvSpPr>
            <a:spLocks noGrp="1"/>
          </p:cNvSpPr>
          <p:nvPr>
            <p:ph type="pic" sz="quarter" idx="11"/>
          </p:nvPr>
        </p:nvSpPr>
        <p:spPr>
          <a:xfrm>
            <a:off x="4359198" y="1845738"/>
            <a:ext cx="3470429" cy="2624667"/>
          </a:xfrm>
          <a:prstGeom prst="rect">
            <a:avLst/>
          </a:prstGeom>
        </p:spPr>
        <p:txBody>
          <a:bodyPr/>
          <a:lstStyle>
            <a:lvl1pPr>
              <a:defRPr sz="1800">
                <a:latin typeface="+mn-lt"/>
              </a:defRPr>
            </a:lvl1pPr>
          </a:lstStyle>
          <a:p>
            <a:r>
              <a:rPr lang="en-US" smtClean="0"/>
              <a:t>Click icon to add picture</a:t>
            </a:r>
            <a:endParaRPr lang="en-US" dirty="0"/>
          </a:p>
        </p:txBody>
      </p:sp>
      <p:sp>
        <p:nvSpPr>
          <p:cNvPr id="12" name="Picture Placeholder 5"/>
          <p:cNvSpPr>
            <a:spLocks noGrp="1"/>
          </p:cNvSpPr>
          <p:nvPr>
            <p:ph type="pic" sz="quarter" idx="12"/>
          </p:nvPr>
        </p:nvSpPr>
        <p:spPr>
          <a:xfrm>
            <a:off x="8108955" y="1845738"/>
            <a:ext cx="3470429" cy="2624667"/>
          </a:xfrm>
          <a:prstGeom prst="rect">
            <a:avLst/>
          </a:prstGeom>
        </p:spPr>
        <p:txBody>
          <a:bodyPr/>
          <a:lstStyle>
            <a:lvl1pPr>
              <a:defRPr sz="1800">
                <a:latin typeface="+mn-lt"/>
              </a:defRPr>
            </a:lvl1pPr>
          </a:lstStyle>
          <a:p>
            <a:r>
              <a:rPr lang="en-US" smtClean="0"/>
              <a:t>Click icon to add picture</a:t>
            </a:r>
            <a:endParaRPr lang="en-US" dirty="0"/>
          </a:p>
        </p:txBody>
      </p:sp>
      <p:sp>
        <p:nvSpPr>
          <p:cNvPr id="14" name="Text Placeholder 13"/>
          <p:cNvSpPr>
            <a:spLocks noGrp="1"/>
          </p:cNvSpPr>
          <p:nvPr>
            <p:ph type="body" sz="quarter" idx="13"/>
          </p:nvPr>
        </p:nvSpPr>
        <p:spPr>
          <a:xfrm>
            <a:off x="609441" y="4639737"/>
            <a:ext cx="3470429" cy="1388533"/>
          </a:xfrm>
          <a:prstGeom prst="rect">
            <a:avLst/>
          </a:prstGeom>
        </p:spPr>
        <p:txBody>
          <a:bodyPr/>
          <a:lstStyle>
            <a:lvl1pPr marL="0" indent="0" algn="ctr">
              <a:buNone/>
              <a:defRPr sz="1800">
                <a:latin typeface="+mn-lt"/>
              </a:defRPr>
            </a:lvl1pPr>
            <a:lvl2pPr>
              <a:defRPr sz="1800"/>
            </a:lvl2pPr>
            <a:lvl3pPr>
              <a:defRPr sz="1800"/>
            </a:lvl3pPr>
            <a:lvl4pPr>
              <a:defRPr sz="1800"/>
            </a:lvl4pPr>
          </a:lstStyle>
          <a:p>
            <a:pPr lvl="0"/>
            <a:r>
              <a:rPr lang="en-US" smtClean="0"/>
              <a:t>Click to edit Master text styles</a:t>
            </a:r>
          </a:p>
        </p:txBody>
      </p:sp>
      <p:sp>
        <p:nvSpPr>
          <p:cNvPr id="15" name="Text Placeholder 13"/>
          <p:cNvSpPr>
            <a:spLocks noGrp="1"/>
          </p:cNvSpPr>
          <p:nvPr>
            <p:ph type="body" sz="quarter" idx="14"/>
          </p:nvPr>
        </p:nvSpPr>
        <p:spPr>
          <a:xfrm>
            <a:off x="4359198" y="4639737"/>
            <a:ext cx="3470429" cy="1388533"/>
          </a:xfrm>
          <a:prstGeom prst="rect">
            <a:avLst/>
          </a:prstGeom>
        </p:spPr>
        <p:txBody>
          <a:bodyPr/>
          <a:lstStyle>
            <a:lvl1pPr marL="0" indent="0" algn="ctr">
              <a:buNone/>
              <a:defRPr sz="1800">
                <a:latin typeface="+mn-lt"/>
              </a:defRPr>
            </a:lvl1pPr>
            <a:lvl2pPr>
              <a:defRPr sz="1800"/>
            </a:lvl2pPr>
            <a:lvl3pPr>
              <a:defRPr sz="1800"/>
            </a:lvl3pPr>
            <a:lvl4pPr>
              <a:defRPr sz="1800"/>
            </a:lvl4pPr>
            <a:lvl5pPr>
              <a:defRPr sz="1800"/>
            </a:lvl5pPr>
          </a:lstStyle>
          <a:p>
            <a:pPr lvl="0"/>
            <a:r>
              <a:rPr lang="en-US" smtClean="0"/>
              <a:t>Click to edit Master text styles</a:t>
            </a:r>
          </a:p>
        </p:txBody>
      </p:sp>
      <p:sp>
        <p:nvSpPr>
          <p:cNvPr id="16" name="Text Placeholder 13"/>
          <p:cNvSpPr>
            <a:spLocks noGrp="1"/>
          </p:cNvSpPr>
          <p:nvPr>
            <p:ph type="body" sz="quarter" idx="15"/>
          </p:nvPr>
        </p:nvSpPr>
        <p:spPr>
          <a:xfrm>
            <a:off x="8108955" y="4639737"/>
            <a:ext cx="3470429" cy="1388533"/>
          </a:xfrm>
          <a:prstGeom prst="rect">
            <a:avLst/>
          </a:prstGeom>
        </p:spPr>
        <p:txBody>
          <a:bodyPr/>
          <a:lstStyle>
            <a:lvl1pPr marL="0" indent="0" algn="ctr">
              <a:buNone/>
              <a:defRPr sz="1800">
                <a:latin typeface="+mn-lt"/>
              </a:defRPr>
            </a:lvl1pPr>
            <a:lvl2pPr>
              <a:defRPr sz="1800"/>
            </a:lvl2pPr>
            <a:lvl3pPr>
              <a:defRPr sz="1800"/>
            </a:lvl3pPr>
            <a:lvl4pPr>
              <a:defRPr sz="1800"/>
            </a:lvl4pPr>
            <a:lvl5pPr>
              <a:defRPr sz="1800"/>
            </a:lvl5pPr>
          </a:lstStyle>
          <a:p>
            <a:pPr lvl="0"/>
            <a:r>
              <a:rPr lang="en-US" smtClean="0"/>
              <a:t>Click to edit Master text styles</a:t>
            </a:r>
          </a:p>
        </p:txBody>
      </p:sp>
      <p:sp>
        <p:nvSpPr>
          <p:cNvPr id="9" name="Slide Number Placeholder 3"/>
          <p:cNvSpPr>
            <a:spLocks noGrp="1"/>
          </p:cNvSpPr>
          <p:nvPr>
            <p:ph type="sldNum" sz="quarter" idx="4"/>
          </p:nvPr>
        </p:nvSpPr>
        <p:spPr>
          <a:xfrm>
            <a:off x="0" y="6484219"/>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1934986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326" y="941388"/>
            <a:ext cx="8424255" cy="558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11558" y="1933575"/>
            <a:ext cx="10969943" cy="4068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xfrm>
            <a:off x="607326" y="6388100"/>
            <a:ext cx="998806" cy="355600"/>
          </a:xfrm>
          <a:prstGeom prst="rect">
            <a:avLst/>
          </a:prstGeom>
          <a:ln/>
        </p:spPr>
        <p:txBody>
          <a:bodyPr/>
          <a:lstStyle>
            <a:lvl1pPr>
              <a:defRPr/>
            </a:lvl1pPr>
          </a:lstStyle>
          <a:p>
            <a:fld id="{1F47144A-21C9-4861-B510-907C8232540A}" type="slidenum">
              <a:rPr lang="en-US" smtClean="0"/>
              <a:pPr/>
              <a:t>‹#›</a:t>
            </a:fld>
            <a:endParaRPr lang="en-US" dirty="0"/>
          </a:p>
        </p:txBody>
      </p:sp>
    </p:spTree>
    <p:extLst>
      <p:ext uri="{BB962C8B-B14F-4D97-AF65-F5344CB8AC3E}">
        <p14:creationId xmlns:p14="http://schemas.microsoft.com/office/powerpoint/2010/main" val="4039700657"/>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_dark green">
    <p:bg>
      <p:bgPr>
        <a:solidFill>
          <a:schemeClr val="bg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162" y="2984784"/>
            <a:ext cx="10360501" cy="888432"/>
          </a:xfrm>
          <a:prstGeom prst="rect">
            <a:avLst/>
          </a:prstGeom>
        </p:spPr>
        <p:txBody>
          <a:bodyPr/>
          <a:lstStyle>
            <a:lvl1pPr>
              <a:lnSpc>
                <a:spcPts val="6000"/>
              </a:lnSpc>
              <a:defRPr sz="5000">
                <a:solidFill>
                  <a:schemeClr val="bg1"/>
                </a:solidFill>
                <a:latin typeface="+mn-lt"/>
                <a:ea typeface="Roboto" panose="02000000000000000000" pitchFamily="2" charset="0"/>
              </a:defRPr>
            </a:lvl1pPr>
          </a:lstStyle>
          <a:p>
            <a:r>
              <a:rPr lang="en-US" dirty="0"/>
              <a:t>SECTION TITLE</a:t>
            </a:r>
          </a:p>
        </p:txBody>
      </p:sp>
      <p:sp>
        <p:nvSpPr>
          <p:cNvPr id="8" name="Slide Number Placeholder 3"/>
          <p:cNvSpPr>
            <a:spLocks noGrp="1"/>
          </p:cNvSpPr>
          <p:nvPr>
            <p:ph type="sldNum" sz="quarter" idx="4"/>
          </p:nvPr>
        </p:nvSpPr>
        <p:spPr>
          <a:xfrm>
            <a:off x="0" y="6484222"/>
            <a:ext cx="2844059" cy="366183"/>
          </a:xfrm>
          <a:prstGeom prst="rect">
            <a:avLst/>
          </a:prstGeom>
        </p:spPr>
        <p:txBody>
          <a:bodyPr vert="horz" lIns="91440" tIns="45720" rIns="91440" bIns="45720" rtlCol="0" anchor="ctr"/>
          <a:lstStyle>
            <a:lvl1pPr algn="l">
              <a:defRPr sz="900">
                <a:solidFill>
                  <a:schemeClr val="bg1"/>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170156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5"/>
          <p:cNvSpPr>
            <a:spLocks noGrp="1"/>
          </p:cNvSpPr>
          <p:nvPr>
            <p:ph type="title"/>
          </p:nvPr>
        </p:nvSpPr>
        <p:spPr>
          <a:xfrm>
            <a:off x="609441" y="2226531"/>
            <a:ext cx="10354052" cy="2192260"/>
          </a:xfrm>
          <a:prstGeom prst="rect">
            <a:avLst/>
          </a:prstGeom>
        </p:spPr>
        <p:txBody>
          <a:bodyPr/>
          <a:lstStyle>
            <a:lvl1pPr>
              <a:defRPr sz="5400" b="0">
                <a:latin typeface="+mn-lt"/>
                <a:ea typeface="Roboto" panose="02000000000000000000" pitchFamily="2"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491819"/>
            <a:ext cx="2844059" cy="366183"/>
          </a:xfrm>
          <a:prstGeom prst="rect">
            <a:avLst/>
          </a:prstGeom>
        </p:spPr>
        <p:txBody>
          <a:bodyPr vert="horz" lIns="91440" tIns="45720" rIns="91440" bIns="45720" rtlCol="0" anchor="ctr"/>
          <a:lstStyle>
            <a:lvl1pPr algn="l">
              <a:defRPr sz="900">
                <a:solidFill>
                  <a:schemeClr val="bg1"/>
                </a:solidFill>
                <a:latin typeface="+mn-lt"/>
              </a:defRPr>
            </a:lvl1pPr>
          </a:lstStyle>
          <a:p>
            <a:fld id="{E01BBFBC-9E32-42EA-A576-82E0CE2F26E0}" type="slidenum">
              <a:rPr lang="en-US" smtClean="0"/>
              <a:t>‹#›</a:t>
            </a:fld>
            <a:endParaRPr lang="en-US"/>
          </a:p>
        </p:txBody>
      </p:sp>
    </p:spTree>
    <p:extLst>
      <p:ext uri="{BB962C8B-B14F-4D97-AF65-F5344CB8AC3E}">
        <p14:creationId xmlns:p14="http://schemas.microsoft.com/office/powerpoint/2010/main" val="1342157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_green">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162" y="2970507"/>
            <a:ext cx="10360501" cy="916988"/>
          </a:xfrm>
          <a:prstGeom prst="rect">
            <a:avLst/>
          </a:prstGeom>
        </p:spPr>
        <p:txBody>
          <a:bodyPr/>
          <a:lstStyle>
            <a:lvl1pPr>
              <a:lnSpc>
                <a:spcPts val="6000"/>
              </a:lnSpc>
              <a:defRPr sz="5000">
                <a:solidFill>
                  <a:schemeClr val="bg1"/>
                </a:solidFill>
                <a:latin typeface="+mn-lt"/>
                <a:ea typeface="Roboto" panose="02000000000000000000" pitchFamily="2" charset="0"/>
              </a:defRPr>
            </a:lvl1pPr>
          </a:lstStyle>
          <a:p>
            <a:r>
              <a:rPr lang="en-US" dirty="0"/>
              <a:t>SECTION TITLE</a:t>
            </a:r>
          </a:p>
        </p:txBody>
      </p:sp>
      <p:sp>
        <p:nvSpPr>
          <p:cNvPr id="8" name="Slide Number Placeholder 3"/>
          <p:cNvSpPr>
            <a:spLocks noGrp="1"/>
          </p:cNvSpPr>
          <p:nvPr>
            <p:ph type="sldNum" sz="quarter" idx="4"/>
          </p:nvPr>
        </p:nvSpPr>
        <p:spPr>
          <a:xfrm>
            <a:off x="0" y="6484222"/>
            <a:ext cx="2844059" cy="366183"/>
          </a:xfrm>
          <a:prstGeom prst="rect">
            <a:avLst/>
          </a:prstGeom>
        </p:spPr>
        <p:txBody>
          <a:bodyPr vert="horz" lIns="91440" tIns="45720" rIns="91440" bIns="45720" rtlCol="0" anchor="ctr"/>
          <a:lstStyle>
            <a:lvl1pPr algn="l">
              <a:defRPr sz="900">
                <a:solidFill>
                  <a:schemeClr val="bg1"/>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93222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_light green">
    <p:bg>
      <p:bgPr>
        <a:solidFill>
          <a:srgbClr val="AFCB9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441" y="3080410"/>
            <a:ext cx="10969943" cy="697199"/>
          </a:xfrm>
          <a:prstGeom prst="rect">
            <a:avLst/>
          </a:prstGeom>
        </p:spPr>
        <p:txBody>
          <a:bodyPr vert="horz" lIns="91440" tIns="45720" rIns="91440" bIns="45720" rtlCol="0" anchor="ctr">
            <a:noAutofit/>
          </a:bodyPr>
          <a:lstStyle>
            <a:lvl1pPr>
              <a:defRPr sz="5000">
                <a:solidFill>
                  <a:schemeClr val="bg1"/>
                </a:solidFill>
                <a:latin typeface="+mn-lt"/>
                <a:ea typeface="Roboto" panose="02000000000000000000" pitchFamily="2" charset="0"/>
              </a:defRPr>
            </a:lvl1pPr>
          </a:lstStyle>
          <a:p>
            <a:r>
              <a:rPr lang="en-US" dirty="0"/>
              <a:t>SECTION TITLE</a:t>
            </a:r>
          </a:p>
        </p:txBody>
      </p:sp>
      <p:sp>
        <p:nvSpPr>
          <p:cNvPr id="3" name="Slide Number Placeholder 3"/>
          <p:cNvSpPr>
            <a:spLocks noGrp="1"/>
          </p:cNvSpPr>
          <p:nvPr>
            <p:ph type="sldNum" sz="quarter" idx="4"/>
          </p:nvPr>
        </p:nvSpPr>
        <p:spPr>
          <a:xfrm>
            <a:off x="0" y="6484222"/>
            <a:ext cx="2844059" cy="366183"/>
          </a:xfrm>
          <a:prstGeom prst="rect">
            <a:avLst/>
          </a:prstGeom>
        </p:spPr>
        <p:txBody>
          <a:bodyPr vert="horz" lIns="91440" tIns="45720" rIns="91440" bIns="45720" rtlCol="0" anchor="ctr"/>
          <a:lstStyle>
            <a:lvl1pPr algn="l">
              <a:defRPr sz="900">
                <a:solidFill>
                  <a:srgbClr val="537676"/>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1998405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Section with Subtitle">
    <p:bg>
      <p:bgPr>
        <a:solidFill>
          <a:srgbClr val="AA176D"/>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324" y="3383448"/>
            <a:ext cx="8532178" cy="1752600"/>
          </a:xfrm>
          <a:prstGeom prst="rect">
            <a:avLst/>
          </a:prstGeom>
        </p:spPr>
        <p:txBody>
          <a:bodyPr/>
          <a:lstStyle>
            <a:lvl1pPr marL="0" indent="0" algn="ctr">
              <a:buNone/>
              <a:defRPr sz="3000" i="1">
                <a:solidFill>
                  <a:srgbClr val="FFCB37"/>
                </a:solidFill>
                <a:latin typeface="+mn-lt"/>
                <a:ea typeface="Roboto" panose="02000000000000000000" pitchFamily="2"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Placeholder 1"/>
          <p:cNvSpPr>
            <a:spLocks noGrp="1"/>
          </p:cNvSpPr>
          <p:nvPr>
            <p:ph type="title" hasCustomPrompt="1"/>
          </p:nvPr>
        </p:nvSpPr>
        <p:spPr>
          <a:xfrm>
            <a:off x="609441" y="2240448"/>
            <a:ext cx="10969943" cy="1143000"/>
          </a:xfrm>
          <a:prstGeom prst="rect">
            <a:avLst/>
          </a:prstGeom>
        </p:spPr>
        <p:txBody>
          <a:bodyPr vert="horz" lIns="91440" tIns="45720" rIns="91440" bIns="45720" rtlCol="0" anchor="ctr">
            <a:noAutofit/>
          </a:bodyPr>
          <a:lstStyle>
            <a:lvl1pPr>
              <a:defRPr sz="5000">
                <a:latin typeface="+mn-lt"/>
                <a:ea typeface="Roboto" panose="02000000000000000000" pitchFamily="2" charset="0"/>
              </a:defRPr>
            </a:lvl1pPr>
          </a:lstStyle>
          <a:p>
            <a:r>
              <a:rPr lang="en-US" dirty="0"/>
              <a:t>SECTION TITLE</a:t>
            </a:r>
          </a:p>
        </p:txBody>
      </p:sp>
      <p:sp>
        <p:nvSpPr>
          <p:cNvPr id="4" name="Slide Number Placeholder 3"/>
          <p:cNvSpPr>
            <a:spLocks noGrp="1"/>
          </p:cNvSpPr>
          <p:nvPr>
            <p:ph type="sldNum" sz="quarter" idx="4"/>
          </p:nvPr>
        </p:nvSpPr>
        <p:spPr>
          <a:xfrm>
            <a:off x="0" y="6457426"/>
            <a:ext cx="2844059" cy="366183"/>
          </a:xfrm>
          <a:prstGeom prst="rect">
            <a:avLst/>
          </a:prstGeom>
        </p:spPr>
        <p:txBody>
          <a:bodyPr vert="horz" lIns="91440" tIns="45720" rIns="91440" bIns="45720" rtlCol="0" anchor="ctr"/>
          <a:lstStyle>
            <a:lvl1pPr algn="l">
              <a:defRPr sz="900">
                <a:solidFill>
                  <a:srgbClr val="FFCB37"/>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349425690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with Subtitle">
    <p:bg>
      <p:bgPr>
        <a:solidFill>
          <a:srgbClr val="4AB34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324" y="3383448"/>
            <a:ext cx="8532178" cy="1752600"/>
          </a:xfrm>
          <a:prstGeom prst="rect">
            <a:avLst/>
          </a:prstGeom>
        </p:spPr>
        <p:txBody>
          <a:bodyPr/>
          <a:lstStyle>
            <a:lvl1pPr marL="0" indent="0" algn="ctr">
              <a:buNone/>
              <a:defRPr sz="3000" i="1">
                <a:solidFill>
                  <a:srgbClr val="005B4E"/>
                </a:solidFill>
                <a:latin typeface="+mn-lt"/>
                <a:ea typeface="Roboto" panose="02000000000000000000" pitchFamily="2"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Placeholder 1"/>
          <p:cNvSpPr>
            <a:spLocks noGrp="1"/>
          </p:cNvSpPr>
          <p:nvPr>
            <p:ph type="title" hasCustomPrompt="1"/>
          </p:nvPr>
        </p:nvSpPr>
        <p:spPr>
          <a:xfrm>
            <a:off x="609441" y="2240448"/>
            <a:ext cx="10969943" cy="1143000"/>
          </a:xfrm>
          <a:prstGeom prst="rect">
            <a:avLst/>
          </a:prstGeom>
        </p:spPr>
        <p:txBody>
          <a:bodyPr vert="horz" lIns="91440" tIns="45720" rIns="91440" bIns="45720" rtlCol="0" anchor="ctr">
            <a:noAutofit/>
          </a:bodyPr>
          <a:lstStyle>
            <a:lvl1pPr>
              <a:defRPr sz="5000">
                <a:solidFill>
                  <a:schemeClr val="bg1"/>
                </a:solidFill>
                <a:latin typeface="+mn-lt"/>
                <a:ea typeface="Roboto" panose="02000000000000000000" pitchFamily="2" charset="0"/>
              </a:defRPr>
            </a:lvl1pPr>
          </a:lstStyle>
          <a:p>
            <a:r>
              <a:rPr lang="en-US" dirty="0"/>
              <a:t>SECTION TITLE</a:t>
            </a:r>
          </a:p>
        </p:txBody>
      </p:sp>
      <p:sp>
        <p:nvSpPr>
          <p:cNvPr id="4" name="Slide Number Placeholder 3"/>
          <p:cNvSpPr>
            <a:spLocks noGrp="1"/>
          </p:cNvSpPr>
          <p:nvPr>
            <p:ph type="sldNum" sz="quarter" idx="4"/>
          </p:nvPr>
        </p:nvSpPr>
        <p:spPr>
          <a:xfrm>
            <a:off x="0" y="6491827"/>
            <a:ext cx="2844059" cy="366183"/>
          </a:xfrm>
          <a:prstGeom prst="rect">
            <a:avLst/>
          </a:prstGeom>
        </p:spPr>
        <p:txBody>
          <a:bodyPr vert="horz" lIns="91440" tIns="45720" rIns="91440" bIns="45720" rtlCol="0" anchor="ctr"/>
          <a:lstStyle>
            <a:lvl1pPr algn="l">
              <a:defRPr sz="900">
                <a:solidFill>
                  <a:srgbClr val="005B4E"/>
                </a:solidFill>
                <a:latin typeface="+mn-lt"/>
                <a:ea typeface="Roboto" panose="02000000000000000000" pitchFamily="2" charset="0"/>
              </a:defRPr>
            </a:lvl1pPr>
          </a:lstStyle>
          <a:p>
            <a:fld id="{E79839AE-F4E4-0B47-9E53-6189B08B4F00}" type="slidenum">
              <a:rPr lang="en-US" smtClean="0"/>
              <a:pPr/>
              <a:t>‹#›</a:t>
            </a:fld>
            <a:endParaRPr lang="en-US" dirty="0"/>
          </a:p>
        </p:txBody>
      </p:sp>
      <p:sp>
        <p:nvSpPr>
          <p:cNvPr id="5" name="Rectangle 4">
            <a:extLst>
              <a:ext uri="{FF2B5EF4-FFF2-40B4-BE49-F238E27FC236}">
                <a16:creationId xmlns:a16="http://schemas.microsoft.com/office/drawing/2014/main" xmlns="" id="{87F8E572-FCEE-864C-980E-05B7CA19F9A3}"/>
              </a:ext>
            </a:extLst>
          </p:cNvPr>
          <p:cNvSpPr/>
          <p:nvPr userDrawn="1"/>
        </p:nvSpPr>
        <p:spPr>
          <a:xfrm>
            <a:off x="0" y="0"/>
            <a:ext cx="711015" cy="533400"/>
          </a:xfrm>
          <a:prstGeom prst="rect">
            <a:avLst/>
          </a:prstGeom>
          <a:solidFill>
            <a:srgbClr val="4AB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4083995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7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1">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441" y="1583076"/>
            <a:ext cx="10969943" cy="3649335"/>
          </a:xfrm>
          <a:prstGeom prst="rect">
            <a:avLst/>
          </a:prstGeom>
        </p:spPr>
        <p:txBody>
          <a:bodyPr vert="horz" lIns="91440" tIns="45720" rIns="91440" bIns="45720" rtlCol="0" anchor="ctr">
            <a:noAutofit/>
          </a:bodyPr>
          <a:lstStyle>
            <a:lvl1pPr>
              <a:defRPr sz="5400" b="0" i="0" baseline="0">
                <a:latin typeface="+mn-lt"/>
                <a:ea typeface="Roboto Light" panose="02000000000000000000" pitchFamily="2" charset="0"/>
              </a:defRPr>
            </a:lvl1pPr>
          </a:lstStyle>
          <a:p>
            <a:r>
              <a:rPr lang="en-US" dirty="0"/>
              <a:t>“Quote goes here”</a:t>
            </a:r>
          </a:p>
        </p:txBody>
      </p:sp>
    </p:spTree>
    <p:extLst>
      <p:ext uri="{BB962C8B-B14F-4D97-AF65-F5344CB8AC3E}">
        <p14:creationId xmlns:p14="http://schemas.microsoft.com/office/powerpoint/2010/main" val="794071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2">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C6D7056-3FE3-8146-923F-E05A7B6BF37C}"/>
              </a:ext>
            </a:extLst>
          </p:cNvPr>
          <p:cNvPicPr>
            <a:picLocks noChangeAspect="1"/>
          </p:cNvPicPr>
          <p:nvPr userDrawn="1"/>
        </p:nvPicPr>
        <p:blipFill>
          <a:blip r:embed="rId3"/>
          <a:stretch>
            <a:fillRect/>
          </a:stretch>
        </p:blipFill>
        <p:spPr>
          <a:xfrm>
            <a:off x="0" y="0"/>
            <a:ext cx="12188825" cy="6858000"/>
          </a:xfrm>
          <a:prstGeom prst="rect">
            <a:avLst/>
          </a:prstGeom>
        </p:spPr>
      </p:pic>
      <p:sp>
        <p:nvSpPr>
          <p:cNvPr id="7" name="Title Placeholder 1"/>
          <p:cNvSpPr>
            <a:spLocks noGrp="1"/>
          </p:cNvSpPr>
          <p:nvPr>
            <p:ph type="title" hasCustomPrompt="1"/>
          </p:nvPr>
        </p:nvSpPr>
        <p:spPr>
          <a:xfrm>
            <a:off x="609441" y="1583076"/>
            <a:ext cx="10969943" cy="3649335"/>
          </a:xfrm>
          <a:prstGeom prst="rect">
            <a:avLst/>
          </a:prstGeom>
        </p:spPr>
        <p:txBody>
          <a:bodyPr vert="horz" lIns="91440" tIns="45720" rIns="91440" bIns="45720" rtlCol="0" anchor="ctr">
            <a:noAutofit/>
          </a:bodyPr>
          <a:lstStyle>
            <a:lvl1pPr>
              <a:defRPr baseline="0">
                <a:latin typeface="+mn-lt"/>
                <a:ea typeface="Roboto" panose="02000000000000000000" pitchFamily="2" charset="0"/>
              </a:defRPr>
            </a:lvl1pPr>
          </a:lstStyle>
          <a:p>
            <a:r>
              <a:rPr lang="en-US" dirty="0"/>
              <a:t>“Quote goes here”</a:t>
            </a:r>
          </a:p>
        </p:txBody>
      </p:sp>
    </p:spTree>
    <p:extLst>
      <p:ext uri="{BB962C8B-B14F-4D97-AF65-F5344CB8AC3E}">
        <p14:creationId xmlns:p14="http://schemas.microsoft.com/office/powerpoint/2010/main" val="3298531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3">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441" y="1583076"/>
            <a:ext cx="10969943" cy="3649335"/>
          </a:xfrm>
          <a:prstGeom prst="rect">
            <a:avLst/>
          </a:prstGeom>
        </p:spPr>
        <p:txBody>
          <a:bodyPr vert="horz" lIns="91440" tIns="45720" rIns="91440" bIns="45720" rtlCol="0" anchor="ctr">
            <a:noAutofit/>
          </a:bodyPr>
          <a:lstStyle>
            <a:lvl1pPr>
              <a:defRPr baseline="0">
                <a:latin typeface="+mn-lt"/>
                <a:ea typeface="Roboto" panose="02000000000000000000" pitchFamily="2" charset="0"/>
              </a:defRPr>
            </a:lvl1pPr>
          </a:lstStyle>
          <a:p>
            <a:r>
              <a:rPr lang="en-US" dirty="0"/>
              <a:t>“Quote goes here”</a:t>
            </a:r>
          </a:p>
        </p:txBody>
      </p:sp>
    </p:spTree>
    <p:extLst>
      <p:ext uri="{BB962C8B-B14F-4D97-AF65-F5344CB8AC3E}">
        <p14:creationId xmlns:p14="http://schemas.microsoft.com/office/powerpoint/2010/main" val="329853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6FCCFEB-B2F6-EF47-88F7-F27CF78B0D98}"/>
              </a:ext>
            </a:extLst>
          </p:cNvPr>
          <p:cNvPicPr>
            <a:picLocks noChangeAspect="1"/>
          </p:cNvPicPr>
          <p:nvPr/>
        </p:nvPicPr>
        <p:blipFill>
          <a:blip r:embed="rId2"/>
          <a:stretch>
            <a:fillRect/>
          </a:stretch>
        </p:blipFill>
        <p:spPr>
          <a:xfrm>
            <a:off x="0" y="0"/>
            <a:ext cx="12188825" cy="6858000"/>
          </a:xfrm>
          <a:prstGeom prst="rect">
            <a:avLst/>
          </a:prstGeom>
        </p:spPr>
      </p:pic>
    </p:spTree>
    <p:extLst>
      <p:ext uri="{BB962C8B-B14F-4D97-AF65-F5344CB8AC3E}">
        <p14:creationId xmlns:p14="http://schemas.microsoft.com/office/powerpoint/2010/main" val="89849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40081" y="2042041"/>
            <a:ext cx="11006574" cy="1401007"/>
          </a:xfrm>
          <a:prstGeom prst="rect">
            <a:avLst/>
          </a:prstGeom>
        </p:spPr>
        <p:txBody>
          <a:bodyPr/>
          <a:lstStyle>
            <a:lvl1pPr>
              <a:lnSpc>
                <a:spcPts val="6000"/>
              </a:lnSpc>
              <a:defRPr sz="5000" b="0">
                <a:latin typeface="+mn-lt"/>
                <a:ea typeface="Roboto" panose="02000000000000000000" pitchFamily="2" charset="0"/>
              </a:defRPr>
            </a:lvl1pPr>
          </a:lstStyle>
          <a:p>
            <a:r>
              <a:rPr lang="en-US" smtClean="0"/>
              <a:t>Click to edit Master title style</a:t>
            </a:r>
            <a:endParaRPr lang="en-US" dirty="0"/>
          </a:p>
        </p:txBody>
      </p:sp>
      <p:sp>
        <p:nvSpPr>
          <p:cNvPr id="9" name="Text Placeholder 4"/>
          <p:cNvSpPr>
            <a:spLocks noGrp="1"/>
          </p:cNvSpPr>
          <p:nvPr>
            <p:ph type="body" sz="quarter" idx="11"/>
          </p:nvPr>
        </p:nvSpPr>
        <p:spPr>
          <a:xfrm>
            <a:off x="640087" y="4569375"/>
            <a:ext cx="5013077" cy="503236"/>
          </a:xfrm>
          <a:prstGeom prst="rect">
            <a:avLst/>
          </a:prstGeom>
        </p:spPr>
        <p:txBody>
          <a:bodyPr vert="horz"/>
          <a:lstStyle>
            <a:lvl1pPr>
              <a:defRPr>
                <a:latin typeface="+mn-lt"/>
                <a:ea typeface="Roboto" panose="02000000000000000000" pitchFamily="2" charset="0"/>
              </a:defRPr>
            </a:lvl1pPr>
          </a:lstStyle>
          <a:p>
            <a:pPr lvl="0"/>
            <a:r>
              <a:rPr lang="en-US" smtClean="0"/>
              <a:t>Click to edit Master text styles</a:t>
            </a:r>
          </a:p>
        </p:txBody>
      </p:sp>
      <p:sp>
        <p:nvSpPr>
          <p:cNvPr id="10" name="Subtitle 2"/>
          <p:cNvSpPr>
            <a:spLocks noGrp="1"/>
          </p:cNvSpPr>
          <p:nvPr>
            <p:ph type="subTitle" idx="1"/>
          </p:nvPr>
        </p:nvSpPr>
        <p:spPr>
          <a:xfrm>
            <a:off x="640080" y="3317603"/>
            <a:ext cx="9446339" cy="1084337"/>
          </a:xfrm>
          <a:prstGeom prst="rect">
            <a:avLst/>
          </a:prstGeom>
        </p:spPr>
        <p:txBody>
          <a:bodyPr>
            <a:normAutofit/>
          </a:bodyPr>
          <a:lstStyle>
            <a:lvl1pPr marL="0" indent="0" algn="l">
              <a:buNone/>
              <a:defRPr sz="3000">
                <a:solidFill>
                  <a:srgbClr val="FFFFFF"/>
                </a:solidFill>
                <a:latin typeface="+mn-lt"/>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0" y="6491822"/>
            <a:ext cx="2844059" cy="366183"/>
          </a:xfrm>
          <a:prstGeom prst="rect">
            <a:avLst/>
          </a:prstGeom>
        </p:spPr>
        <p:txBody>
          <a:bodyPr vert="horz" lIns="91440" tIns="45720" rIns="91440" bIns="45720" rtlCol="0" anchor="ctr"/>
          <a:lstStyle>
            <a:lvl1pPr algn="l">
              <a:defRPr sz="900">
                <a:solidFill>
                  <a:schemeClr val="bg1"/>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23813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5"/>
          <p:cNvSpPr>
            <a:spLocks noGrp="1"/>
          </p:cNvSpPr>
          <p:nvPr>
            <p:ph type="title"/>
          </p:nvPr>
        </p:nvSpPr>
        <p:spPr>
          <a:xfrm>
            <a:off x="609441" y="2226531"/>
            <a:ext cx="10354052" cy="2192260"/>
          </a:xfrm>
          <a:prstGeom prst="rect">
            <a:avLst/>
          </a:prstGeom>
        </p:spPr>
        <p:txBody>
          <a:bodyPr/>
          <a:lstStyle>
            <a:lvl1pPr>
              <a:defRPr b="0">
                <a:latin typeface="+mn-lt"/>
                <a:ea typeface="Roboto" panose="02000000000000000000" pitchFamily="2"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457420"/>
            <a:ext cx="2844059" cy="366183"/>
          </a:xfrm>
          <a:prstGeom prst="rect">
            <a:avLst/>
          </a:prstGeom>
        </p:spPr>
        <p:txBody>
          <a:bodyPr vert="horz" lIns="91440" tIns="45720" rIns="91440" bIns="45720" rtlCol="0" anchor="ctr"/>
          <a:lstStyle>
            <a:lvl1pPr algn="l">
              <a:defRPr sz="900">
                <a:solidFill>
                  <a:schemeClr val="bg1"/>
                </a:solidFill>
                <a:latin typeface="+mn-lt"/>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64076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9" name="Title 1"/>
          <p:cNvSpPr>
            <a:spLocks noGrp="1"/>
          </p:cNvSpPr>
          <p:nvPr>
            <p:ph type="ctrTitle"/>
          </p:nvPr>
        </p:nvSpPr>
        <p:spPr>
          <a:xfrm>
            <a:off x="640080" y="2027999"/>
            <a:ext cx="10919065" cy="1401007"/>
          </a:xfrm>
          <a:prstGeom prst="rect">
            <a:avLst/>
          </a:prstGeom>
        </p:spPr>
        <p:txBody>
          <a:bodyPr/>
          <a:lstStyle>
            <a:lvl1pPr>
              <a:lnSpc>
                <a:spcPts val="6000"/>
              </a:lnSpc>
              <a:defRPr sz="5000" b="0">
                <a:latin typeface="+mn-lt"/>
                <a:ea typeface="Roboto" panose="02000000000000000000" pitchFamily="2" charset="0"/>
              </a:defRPr>
            </a:lvl1pPr>
          </a:lstStyle>
          <a:p>
            <a:r>
              <a:rPr lang="en-US" smtClean="0"/>
              <a:t>Click to edit Master title style</a:t>
            </a:r>
            <a:endParaRPr lang="en-US" dirty="0"/>
          </a:p>
        </p:txBody>
      </p:sp>
      <p:sp>
        <p:nvSpPr>
          <p:cNvPr id="11" name="Text Placeholder 4"/>
          <p:cNvSpPr>
            <a:spLocks noGrp="1"/>
          </p:cNvSpPr>
          <p:nvPr>
            <p:ph type="body" sz="quarter" idx="11"/>
          </p:nvPr>
        </p:nvSpPr>
        <p:spPr>
          <a:xfrm>
            <a:off x="640087" y="4569375"/>
            <a:ext cx="5013077" cy="503236"/>
          </a:xfrm>
          <a:prstGeom prst="rect">
            <a:avLst/>
          </a:prstGeom>
        </p:spPr>
        <p:txBody>
          <a:bodyPr vert="horz"/>
          <a:lstStyle>
            <a:lvl1pPr>
              <a:defRPr>
                <a:latin typeface="+mn-lt"/>
                <a:ea typeface="Roboto" panose="02000000000000000000" pitchFamily="2" charset="0"/>
              </a:defRPr>
            </a:lvl1pPr>
          </a:lstStyle>
          <a:p>
            <a:pPr lvl="0"/>
            <a:r>
              <a:rPr lang="en-US" smtClean="0"/>
              <a:t>Click to edit Master text styles</a:t>
            </a:r>
          </a:p>
        </p:txBody>
      </p:sp>
      <p:sp>
        <p:nvSpPr>
          <p:cNvPr id="6" name="Subtitle 2"/>
          <p:cNvSpPr>
            <a:spLocks noGrp="1"/>
          </p:cNvSpPr>
          <p:nvPr>
            <p:ph type="subTitle" idx="1"/>
          </p:nvPr>
        </p:nvSpPr>
        <p:spPr>
          <a:xfrm>
            <a:off x="640080" y="3237775"/>
            <a:ext cx="9446339" cy="1084337"/>
          </a:xfrm>
          <a:prstGeom prst="rect">
            <a:avLst/>
          </a:prstGeom>
        </p:spPr>
        <p:txBody>
          <a:bodyPr>
            <a:normAutofit/>
          </a:bodyPr>
          <a:lstStyle>
            <a:lvl1pPr marL="0" indent="0" algn="l">
              <a:buNone/>
              <a:defRPr sz="3000">
                <a:solidFill>
                  <a:srgbClr val="FFFFFF"/>
                </a:solidFill>
                <a:latin typeface="+mn-lt"/>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3"/>
          <p:cNvSpPr>
            <a:spLocks noGrp="1"/>
          </p:cNvSpPr>
          <p:nvPr>
            <p:ph type="sldNum" sz="quarter" idx="4"/>
          </p:nvPr>
        </p:nvSpPr>
        <p:spPr>
          <a:xfrm>
            <a:off x="0" y="6470820"/>
            <a:ext cx="2844059" cy="366183"/>
          </a:xfrm>
          <a:prstGeom prst="rect">
            <a:avLst/>
          </a:prstGeom>
        </p:spPr>
        <p:txBody>
          <a:bodyPr vert="horz" lIns="91440" tIns="45720" rIns="91440" bIns="45720" rtlCol="0" anchor="ctr"/>
          <a:lstStyle>
            <a:lvl1pPr algn="l">
              <a:defRPr sz="900">
                <a:solidFill>
                  <a:schemeClr val="bg1"/>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94247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5"/>
          <p:cNvSpPr>
            <a:spLocks noGrp="1"/>
          </p:cNvSpPr>
          <p:nvPr>
            <p:ph type="title"/>
          </p:nvPr>
        </p:nvSpPr>
        <p:spPr>
          <a:xfrm>
            <a:off x="609441" y="2226531"/>
            <a:ext cx="10979319" cy="2192260"/>
          </a:xfrm>
          <a:prstGeom prst="rect">
            <a:avLst/>
          </a:prstGeom>
        </p:spPr>
        <p:txBody>
          <a:bodyPr/>
          <a:lstStyle>
            <a:lvl1pPr>
              <a:defRPr b="0">
                <a:latin typeface="+mn-lt"/>
                <a:ea typeface="Roboto" panose="02000000000000000000" pitchFamily="2"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470820"/>
            <a:ext cx="2844059" cy="366183"/>
          </a:xfrm>
          <a:prstGeom prst="rect">
            <a:avLst/>
          </a:prstGeom>
        </p:spPr>
        <p:txBody>
          <a:bodyPr vert="horz" lIns="91440" tIns="45720" rIns="91440" bIns="45720" rtlCol="0" anchor="ctr"/>
          <a:lstStyle>
            <a:lvl1pPr algn="l">
              <a:defRPr sz="900">
                <a:solidFill>
                  <a:schemeClr val="bg1"/>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13598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589350" y="481500"/>
            <a:ext cx="10829303" cy="907391"/>
          </a:xfrm>
          <a:prstGeom prst="rect">
            <a:avLst/>
          </a:prstGeom>
        </p:spPr>
        <p:txBody>
          <a:bodyPr/>
          <a:lstStyle>
            <a:lvl1pPr>
              <a:defRPr sz="3200">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89348" y="1725587"/>
            <a:ext cx="10990036" cy="4400577"/>
          </a:xfrm>
          <a:prstGeom prst="rect">
            <a:avLst/>
          </a:prstGeom>
        </p:spPr>
        <p:txBody>
          <a:bodyPr/>
          <a:lstStyle>
            <a:lvl1pPr>
              <a:defRPr sz="2200">
                <a:solidFill>
                  <a:srgbClr val="4C4C4C"/>
                </a:solidFill>
                <a:latin typeface="+mn-lt"/>
              </a:defRPr>
            </a:lvl1pPr>
            <a:lvl2pPr>
              <a:defRPr sz="2200">
                <a:solidFill>
                  <a:srgbClr val="4C4C4C"/>
                </a:solidFill>
                <a:latin typeface="+mn-lt"/>
              </a:defRPr>
            </a:lvl2pPr>
            <a:lvl3pPr>
              <a:defRPr sz="2200">
                <a:solidFill>
                  <a:srgbClr val="4C4C4C"/>
                </a:solidFill>
                <a:latin typeface="+mn-lt"/>
              </a:defRPr>
            </a:lvl3pPr>
            <a:lvl4pPr>
              <a:defRPr sz="3000">
                <a:solidFill>
                  <a:srgbClr val="4C4C4C"/>
                </a:solidFill>
              </a:defRPr>
            </a:lvl4pPr>
            <a:lvl5pPr>
              <a:defRPr sz="3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4"/>
          </p:nvPr>
        </p:nvSpPr>
        <p:spPr>
          <a:xfrm>
            <a:off x="0" y="6462872"/>
            <a:ext cx="2844059" cy="366183"/>
          </a:xfrm>
          <a:prstGeom prst="rect">
            <a:avLst/>
          </a:prstGeom>
        </p:spPr>
        <p:txBody>
          <a:bodyPr vert="horz" lIns="91440" tIns="45720" rIns="91440" bIns="45720" rtlCol="0" anchor="ctr"/>
          <a:lstStyle>
            <a:lvl1pPr algn="l">
              <a:defRPr sz="900">
                <a:solidFill>
                  <a:srgbClr val="008000"/>
                </a:solidFill>
                <a:latin typeface="+mn-lt"/>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201561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Emphasis">
    <p:spTree>
      <p:nvGrpSpPr>
        <p:cNvPr id="1" name=""/>
        <p:cNvGrpSpPr/>
        <p:nvPr/>
      </p:nvGrpSpPr>
      <p:grpSpPr>
        <a:xfrm>
          <a:off x="0" y="0"/>
          <a:ext cx="0" cy="0"/>
          <a:chOff x="0" y="0"/>
          <a:chExt cx="0" cy="0"/>
        </a:xfrm>
      </p:grpSpPr>
      <p:sp>
        <p:nvSpPr>
          <p:cNvPr id="2" name="Title 1"/>
          <p:cNvSpPr>
            <a:spLocks noGrp="1"/>
          </p:cNvSpPr>
          <p:nvPr>
            <p:ph type="title"/>
          </p:nvPr>
        </p:nvSpPr>
        <p:spPr>
          <a:xfrm>
            <a:off x="609441" y="536660"/>
            <a:ext cx="10969943" cy="847917"/>
          </a:xfrm>
          <a:prstGeom prst="rect">
            <a:avLst/>
          </a:prstGeom>
        </p:spPr>
        <p:txBody>
          <a:bodyPr/>
          <a:lstStyle>
            <a:lvl1pPr>
              <a:defRPr sz="3200">
                <a:latin typeface="+mn-lt"/>
              </a:defRPr>
            </a:lvl1pPr>
          </a:lstStyle>
          <a:p>
            <a:r>
              <a:rPr lang="en-US" smtClean="0"/>
              <a:t>Click to edit Master title style</a:t>
            </a:r>
            <a:endParaRPr lang="en-US" dirty="0"/>
          </a:p>
        </p:txBody>
      </p:sp>
      <p:sp>
        <p:nvSpPr>
          <p:cNvPr id="4" name="Text Placeholder 2"/>
          <p:cNvSpPr>
            <a:spLocks noGrp="1"/>
          </p:cNvSpPr>
          <p:nvPr>
            <p:ph idx="1"/>
          </p:nvPr>
        </p:nvSpPr>
        <p:spPr>
          <a:xfrm>
            <a:off x="609441" y="2329139"/>
            <a:ext cx="10969943" cy="3797028"/>
          </a:xfrm>
          <a:prstGeom prst="rect">
            <a:avLst/>
          </a:prstGeom>
        </p:spPr>
        <p:txBody>
          <a:bodyPr vert="horz" lIns="91440" tIns="45720" rIns="91440" bIns="45720" rtlCol="0" anchor="t" anchorCtr="0">
            <a:noAutofit/>
          </a:bodyPr>
          <a:lstStyle>
            <a:lvl1pPr>
              <a:defRPr sz="2000">
                <a:latin typeface="+mn-lt"/>
              </a:defRPr>
            </a:lvl1pPr>
            <a:lvl2pPr>
              <a:defRPr sz="2000">
                <a:latin typeface="+mn-lt"/>
              </a:defRPr>
            </a:lvl2pPr>
            <a:lvl3pPr>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p:nvPr userDrawn="1"/>
        </p:nvSpPr>
        <p:spPr>
          <a:xfrm>
            <a:off x="7448726" y="1702474"/>
            <a:ext cx="4757028" cy="578907"/>
          </a:xfrm>
          <a:prstGeom prst="rect">
            <a:avLst/>
          </a:prstGeom>
          <a:solidFill>
            <a:srgbClr val="B3117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B31174"/>
              </a:solidFill>
              <a:latin typeface="+mn-lt"/>
            </a:endParaRPr>
          </a:p>
        </p:txBody>
      </p:sp>
      <p:sp>
        <p:nvSpPr>
          <p:cNvPr id="7" name="Text Placeholder 6"/>
          <p:cNvSpPr>
            <a:spLocks noGrp="1"/>
          </p:cNvSpPr>
          <p:nvPr>
            <p:ph type="body" sz="quarter" idx="10" hasCustomPrompt="1"/>
          </p:nvPr>
        </p:nvSpPr>
        <p:spPr>
          <a:xfrm>
            <a:off x="7685732" y="1750232"/>
            <a:ext cx="4333804" cy="479567"/>
          </a:xfrm>
          <a:prstGeom prst="rect">
            <a:avLst/>
          </a:prstGeom>
        </p:spPr>
        <p:txBody>
          <a:bodyPr/>
          <a:lstStyle>
            <a:lvl1pPr marL="0" indent="0">
              <a:buNone/>
              <a:defRPr sz="1800" b="0">
                <a:solidFill>
                  <a:schemeClr val="bg1"/>
                </a:solidFill>
                <a:latin typeface="+mn-lt"/>
              </a:defRPr>
            </a:lvl1pPr>
          </a:lstStyle>
          <a:p>
            <a:pPr lvl="0"/>
            <a:r>
              <a:rPr lang="en-US" dirty="0"/>
              <a:t>CLICK TO EDIT</a:t>
            </a:r>
          </a:p>
        </p:txBody>
      </p:sp>
      <p:sp>
        <p:nvSpPr>
          <p:cNvPr id="6" name="Slide Number Placeholder 3"/>
          <p:cNvSpPr>
            <a:spLocks noGrp="1"/>
          </p:cNvSpPr>
          <p:nvPr>
            <p:ph type="sldNum" sz="quarter" idx="4"/>
          </p:nvPr>
        </p:nvSpPr>
        <p:spPr>
          <a:xfrm>
            <a:off x="0" y="6491824"/>
            <a:ext cx="2844059" cy="366183"/>
          </a:xfrm>
          <a:prstGeom prst="rect">
            <a:avLst/>
          </a:prstGeom>
        </p:spPr>
        <p:txBody>
          <a:bodyPr vert="horz" lIns="91440" tIns="45720" rIns="91440" bIns="45720" rtlCol="0" anchor="ctr"/>
          <a:lstStyle>
            <a:lvl1pPr algn="l">
              <a:defRPr sz="900">
                <a:solidFill>
                  <a:srgbClr val="008000"/>
                </a:solidFill>
                <a:latin typeface="+mn-lt"/>
                <a:ea typeface="Roboto" panose="02000000000000000000" pitchFamily="2" charset="0"/>
              </a:defRPr>
            </a:lvl1pPr>
          </a:lstStyle>
          <a:p>
            <a:fld id="{E79839AE-F4E4-0B47-9E53-6189B08B4F00}" type="slidenum">
              <a:rPr lang="en-US" smtClean="0"/>
              <a:pPr/>
              <a:t>‹#›</a:t>
            </a:fld>
            <a:endParaRPr lang="en-US" dirty="0"/>
          </a:p>
        </p:txBody>
      </p:sp>
    </p:spTree>
    <p:extLst>
      <p:ext uri="{BB962C8B-B14F-4D97-AF65-F5344CB8AC3E}">
        <p14:creationId xmlns:p14="http://schemas.microsoft.com/office/powerpoint/2010/main" val="1314089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emf"/><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FBD6A8D-754C-7147-BBD6-B76636D4B1A7}"/>
              </a:ext>
            </a:extLst>
          </p:cNvPr>
          <p:cNvPicPr>
            <a:picLocks noChangeAspect="1"/>
          </p:cNvPicPr>
          <p:nvPr/>
        </p:nvPicPr>
        <p:blipFill>
          <a:blip r:embed="rId6"/>
          <a:stretch>
            <a:fillRect/>
          </a:stretch>
        </p:blipFill>
        <p:spPr>
          <a:xfrm>
            <a:off x="7099676" y="5068925"/>
            <a:ext cx="4568815" cy="1347227"/>
          </a:xfrm>
          <a:prstGeom prst="rect">
            <a:avLst/>
          </a:prstGeom>
        </p:spPr>
      </p:pic>
    </p:spTree>
    <p:extLst>
      <p:ext uri="{BB962C8B-B14F-4D97-AF65-F5344CB8AC3E}">
        <p14:creationId xmlns:p14="http://schemas.microsoft.com/office/powerpoint/2010/main" val="2709287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lnSpc>
          <a:spcPts val="6000"/>
        </a:lnSpc>
        <a:spcBef>
          <a:spcPct val="0"/>
        </a:spcBef>
        <a:buNone/>
        <a:defRPr sz="6000" b="1" kern="1200">
          <a:solidFill>
            <a:schemeClr val="bg1"/>
          </a:solidFill>
          <a:latin typeface="Arial"/>
          <a:ea typeface="+mj-ea"/>
          <a:cs typeface="Arial"/>
        </a:defRPr>
      </a:lvl1pPr>
    </p:titleStyle>
    <p:bodyStyle>
      <a:lvl1pPr marL="0" indent="0" algn="l" defTabSz="457200" rtl="0" eaLnBrk="1" latinLnBrk="0" hangingPunct="1">
        <a:lnSpc>
          <a:spcPts val="1900"/>
        </a:lnSpc>
        <a:spcBef>
          <a:spcPct val="20000"/>
        </a:spcBef>
        <a:buFont typeface="Arial"/>
        <a:buNone/>
        <a:defRPr sz="2000" i="1"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75000" b="-75000"/>
          </a:stretch>
        </a:blipFill>
        <a:effectLst/>
      </p:bgPr>
    </p:bg>
    <p:spTree>
      <p:nvGrpSpPr>
        <p:cNvPr id="1" name=""/>
        <p:cNvGrpSpPr/>
        <p:nvPr/>
      </p:nvGrpSpPr>
      <p:grpSpPr>
        <a:xfrm>
          <a:off x="0" y="0"/>
          <a:ext cx="0" cy="0"/>
          <a:chOff x="0" y="0"/>
          <a:chExt cx="0" cy="0"/>
        </a:xfrm>
      </p:grpSpPr>
      <p:pic>
        <p:nvPicPr>
          <p:cNvPr id="4" name="Picture 3" descr="PriorityHealth logo_horizontal_whit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0148" y="5444732"/>
            <a:ext cx="4570809" cy="936863"/>
          </a:xfrm>
          <a:prstGeom prst="rect">
            <a:avLst/>
          </a:prstGeom>
        </p:spPr>
      </p:pic>
      <p:pic>
        <p:nvPicPr>
          <p:cNvPr id="3" name="Picture 2" descr="A picture containing scene, room, animal, green&#10;&#10;Description automatically generated">
            <a:extLst>
              <a:ext uri="{FF2B5EF4-FFF2-40B4-BE49-F238E27FC236}">
                <a16:creationId xmlns:a16="http://schemas.microsoft.com/office/drawing/2014/main" xmlns="" id="{CA309B27-407F-034B-899E-119E8FD0FA85}"/>
              </a:ext>
            </a:extLst>
          </p:cNvPr>
          <p:cNvPicPr>
            <a:picLocks noChangeAspect="1"/>
          </p:cNvPicPr>
          <p:nvPr/>
        </p:nvPicPr>
        <p:blipFill>
          <a:blip r:embed="rId6"/>
          <a:stretch>
            <a:fillRect/>
          </a:stretch>
        </p:blipFill>
        <p:spPr>
          <a:xfrm>
            <a:off x="0" y="0"/>
            <a:ext cx="12188825" cy="6858000"/>
          </a:xfrm>
          <a:prstGeom prst="rect">
            <a:avLst/>
          </a:prstGeom>
        </p:spPr>
      </p:pic>
      <p:pic>
        <p:nvPicPr>
          <p:cNvPr id="5" name="Picture 4">
            <a:extLst>
              <a:ext uri="{FF2B5EF4-FFF2-40B4-BE49-F238E27FC236}">
                <a16:creationId xmlns:a16="http://schemas.microsoft.com/office/drawing/2014/main" xmlns="" id="{1FEE2177-B924-A145-9E66-14B8DEDF53EF}"/>
              </a:ext>
            </a:extLst>
          </p:cNvPr>
          <p:cNvPicPr>
            <a:picLocks noChangeAspect="1"/>
          </p:cNvPicPr>
          <p:nvPr/>
        </p:nvPicPr>
        <p:blipFill>
          <a:blip r:embed="rId7"/>
          <a:stretch>
            <a:fillRect/>
          </a:stretch>
        </p:blipFill>
        <p:spPr>
          <a:xfrm>
            <a:off x="7087512" y="5065339"/>
            <a:ext cx="4580984" cy="1350815"/>
          </a:xfrm>
          <a:prstGeom prst="rect">
            <a:avLst/>
          </a:prstGeom>
        </p:spPr>
      </p:pic>
    </p:spTree>
    <p:extLst>
      <p:ext uri="{BB962C8B-B14F-4D97-AF65-F5344CB8AC3E}">
        <p14:creationId xmlns:p14="http://schemas.microsoft.com/office/powerpoint/2010/main" val="55819770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457200" rtl="0" eaLnBrk="1" latinLnBrk="0" hangingPunct="1">
        <a:lnSpc>
          <a:spcPts val="6000"/>
        </a:lnSpc>
        <a:spcBef>
          <a:spcPct val="0"/>
        </a:spcBef>
        <a:buNone/>
        <a:defRPr sz="6000" b="1" kern="1200">
          <a:solidFill>
            <a:schemeClr val="bg1"/>
          </a:solidFill>
          <a:latin typeface="Arial"/>
          <a:ea typeface="+mj-ea"/>
          <a:cs typeface="Arial"/>
        </a:defRPr>
      </a:lvl1pPr>
    </p:titleStyle>
    <p:bodyStyle>
      <a:lvl1pPr marL="0" indent="0" algn="l" defTabSz="457200" rtl="0" eaLnBrk="1" latinLnBrk="0" hangingPunct="1">
        <a:lnSpc>
          <a:spcPts val="1900"/>
        </a:lnSpc>
        <a:spcBef>
          <a:spcPct val="20000"/>
        </a:spcBef>
        <a:buFont typeface="Arial"/>
        <a:buNone/>
        <a:defRPr sz="2000" i="1"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65000" b="-6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7D07F7-A454-BE4A-B0F6-A4145FC14C61}"/>
              </a:ext>
            </a:extLst>
          </p:cNvPr>
          <p:cNvPicPr>
            <a:picLocks noChangeAspect="1"/>
          </p:cNvPicPr>
          <p:nvPr/>
        </p:nvPicPr>
        <p:blipFill>
          <a:blip r:embed="rId5"/>
          <a:stretch>
            <a:fillRect/>
          </a:stretch>
        </p:blipFill>
        <p:spPr>
          <a:xfrm>
            <a:off x="7263240" y="5153321"/>
            <a:ext cx="4532497" cy="1336517"/>
          </a:xfrm>
          <a:prstGeom prst="rect">
            <a:avLst/>
          </a:prstGeom>
        </p:spPr>
      </p:pic>
    </p:spTree>
    <p:extLst>
      <p:ext uri="{BB962C8B-B14F-4D97-AF65-F5344CB8AC3E}">
        <p14:creationId xmlns:p14="http://schemas.microsoft.com/office/powerpoint/2010/main" val="813228986"/>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l" defTabSz="457200" rtl="0" eaLnBrk="1" latinLnBrk="0" hangingPunct="1">
        <a:lnSpc>
          <a:spcPts val="6000"/>
        </a:lnSpc>
        <a:spcBef>
          <a:spcPct val="0"/>
        </a:spcBef>
        <a:buNone/>
        <a:defRPr sz="6000" b="1" kern="1200">
          <a:solidFill>
            <a:schemeClr val="bg1"/>
          </a:solidFill>
          <a:latin typeface="Arial"/>
          <a:ea typeface="+mj-ea"/>
          <a:cs typeface="Arial"/>
        </a:defRPr>
      </a:lvl1pPr>
    </p:titleStyle>
    <p:bodyStyle>
      <a:lvl1pPr marL="0" indent="0" algn="l" defTabSz="457200" rtl="0" eaLnBrk="1" latinLnBrk="0" hangingPunct="1">
        <a:lnSpc>
          <a:spcPts val="1900"/>
        </a:lnSpc>
        <a:spcBef>
          <a:spcPct val="20000"/>
        </a:spcBef>
        <a:buFont typeface="Arial"/>
        <a:buNone/>
        <a:defRPr sz="2000" i="1"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riorityHealth logo_2C_horizontal.eps"/>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76371" y="6297018"/>
            <a:ext cx="2346477" cy="481395"/>
          </a:xfrm>
          <a:prstGeom prst="rect">
            <a:avLst/>
          </a:prstGeom>
        </p:spPr>
      </p:pic>
    </p:spTree>
    <p:extLst>
      <p:ext uri="{BB962C8B-B14F-4D97-AF65-F5344CB8AC3E}">
        <p14:creationId xmlns:p14="http://schemas.microsoft.com/office/powerpoint/2010/main" val="37724500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94" r:id="rId11"/>
  </p:sldLayoutIdLst>
  <p:hf hdr="0" ftr="0" dt="0"/>
  <p:txStyles>
    <p:titleStyle>
      <a:lvl1pPr algn="l" defTabSz="457200" rtl="0" eaLnBrk="1" latinLnBrk="0" hangingPunct="1">
        <a:spcBef>
          <a:spcPct val="0"/>
        </a:spcBef>
        <a:buNone/>
        <a:defRPr sz="4500" kern="1200">
          <a:solidFill>
            <a:schemeClr val="bg2"/>
          </a:solidFill>
          <a:latin typeface="Roboto" panose="02000000000000000000" pitchFamily="2" charset="0"/>
          <a:ea typeface="Roboto" panose="02000000000000000000" pitchFamily="2" charset="0"/>
          <a:cs typeface="+mj-cs"/>
        </a:defRPr>
      </a:lvl1pPr>
    </p:titleStyle>
    <p:bodyStyle>
      <a:lvl1pPr marL="342900" indent="-342900" algn="l" defTabSz="457200" rtl="0" eaLnBrk="1" latinLnBrk="0" hangingPunct="1">
        <a:spcBef>
          <a:spcPct val="20000"/>
        </a:spcBef>
        <a:buFont typeface="Arial"/>
        <a:buChar char="•"/>
        <a:defRPr sz="3000" kern="1200">
          <a:solidFill>
            <a:srgbClr val="4C4C4C"/>
          </a:solidFill>
          <a:latin typeface="Roboto" panose="02000000000000000000" pitchFamily="2" charset="0"/>
          <a:ea typeface="Roboto" panose="02000000000000000000" pitchFamily="2" charset="0"/>
          <a:cs typeface="+mn-cs"/>
        </a:defRPr>
      </a:lvl1pPr>
      <a:lvl2pPr marL="742950" indent="-285750" algn="l" defTabSz="457200" rtl="0" eaLnBrk="1" latinLnBrk="0" hangingPunct="1">
        <a:spcBef>
          <a:spcPct val="20000"/>
        </a:spcBef>
        <a:buFont typeface="Arial"/>
        <a:buChar char="–"/>
        <a:defRPr sz="3000" kern="1200">
          <a:solidFill>
            <a:srgbClr val="4C4C4C"/>
          </a:solidFill>
          <a:latin typeface="Roboto" panose="02000000000000000000" pitchFamily="2" charset="0"/>
          <a:ea typeface="Roboto" panose="02000000000000000000" pitchFamily="2" charset="0"/>
          <a:cs typeface="+mn-cs"/>
        </a:defRPr>
      </a:lvl2pPr>
      <a:lvl3pPr marL="1143000" indent="-228600" algn="l" defTabSz="457200" rtl="0" eaLnBrk="1" latinLnBrk="0" hangingPunct="1">
        <a:spcBef>
          <a:spcPct val="20000"/>
        </a:spcBef>
        <a:buFont typeface="Arial"/>
        <a:buChar char="•"/>
        <a:defRPr sz="3000" kern="1200">
          <a:solidFill>
            <a:srgbClr val="4C4C4C"/>
          </a:solidFill>
          <a:latin typeface="Roboto" panose="02000000000000000000" pitchFamily="2" charset="0"/>
          <a:ea typeface="Roboto" panose="02000000000000000000" pitchFamily="2" charset="0"/>
          <a:cs typeface="+mn-cs"/>
        </a:defRPr>
      </a:lvl3pPr>
      <a:lvl4pPr marL="1600200" indent="-228600" algn="l" defTabSz="457200" rtl="0" eaLnBrk="1" latinLnBrk="0" hangingPunct="1">
        <a:spcBef>
          <a:spcPct val="20000"/>
        </a:spcBef>
        <a:buFont typeface="Arial"/>
        <a:buChar char="–"/>
        <a:defRPr sz="2000" kern="1200">
          <a:solidFill>
            <a:srgbClr val="4C4C4C"/>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4C4C4C"/>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988C3B0-1152-FF48-BC8A-DC531804BD84}"/>
              </a:ext>
            </a:extLst>
          </p:cNvPr>
          <p:cNvSpPr>
            <a:spLocks noGrp="1"/>
          </p:cNvSpPr>
          <p:nvPr>
            <p:ph type="title"/>
          </p:nvPr>
        </p:nvSpPr>
        <p:spPr>
          <a:xfrm>
            <a:off x="596883" y="321739"/>
            <a:ext cx="10512862" cy="132503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CED9FA4E-B449-2B4D-B3F9-5B299BC7C1DD}"/>
              </a:ext>
            </a:extLst>
          </p:cNvPr>
          <p:cNvSpPr>
            <a:spLocks noGrp="1"/>
          </p:cNvSpPr>
          <p:nvPr>
            <p:ph type="body" idx="1"/>
          </p:nvPr>
        </p:nvSpPr>
        <p:spPr>
          <a:xfrm>
            <a:off x="596883" y="1826684"/>
            <a:ext cx="10512862" cy="43497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xmlns="" id="{7786E4C7-F017-4A46-A843-FA91A6CD58BF}"/>
              </a:ext>
            </a:extLst>
          </p:cNvPr>
          <p:cNvSpPr>
            <a:spLocks noGrp="1"/>
          </p:cNvSpPr>
          <p:nvPr>
            <p:ph type="dt" sz="half" idx="2"/>
          </p:nvPr>
        </p:nvSpPr>
        <p:spPr>
          <a:xfrm>
            <a:off x="248631" y="6353182"/>
            <a:ext cx="2742486" cy="36618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B151DA2-0D2C-6F46-8DB6-8C2A2725DD8A}" type="datetimeFigureOut">
              <a:rPr lang="en-US" smtClean="0"/>
              <a:pPr/>
              <a:t>9/16/2019</a:t>
            </a:fld>
            <a:endParaRPr lang="en-US" dirty="0"/>
          </a:p>
        </p:txBody>
      </p:sp>
      <p:sp>
        <p:nvSpPr>
          <p:cNvPr id="5" name="Footer Placeholder 4">
            <a:extLst>
              <a:ext uri="{FF2B5EF4-FFF2-40B4-BE49-F238E27FC236}">
                <a16:creationId xmlns:a16="http://schemas.microsoft.com/office/drawing/2014/main" xmlns="" id="{42FF5CEC-45FB-F84B-83E5-0179D6D9B5D2}"/>
              </a:ext>
            </a:extLst>
          </p:cNvPr>
          <p:cNvSpPr>
            <a:spLocks noGrp="1"/>
          </p:cNvSpPr>
          <p:nvPr>
            <p:ph type="ftr" sz="quarter" idx="3"/>
          </p:nvPr>
        </p:nvSpPr>
        <p:spPr>
          <a:xfrm>
            <a:off x="4037549" y="6356358"/>
            <a:ext cx="4113728" cy="36618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xmlns="" id="{24DFD80A-A12C-2A45-8540-FCE8CB552DD6}"/>
              </a:ext>
            </a:extLst>
          </p:cNvPr>
          <p:cNvSpPr>
            <a:spLocks noGrp="1"/>
          </p:cNvSpPr>
          <p:nvPr>
            <p:ph type="sldNum" sz="quarter" idx="4"/>
          </p:nvPr>
        </p:nvSpPr>
        <p:spPr>
          <a:xfrm>
            <a:off x="9197708" y="6353180"/>
            <a:ext cx="2742486" cy="36618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989F511-50CA-994F-AB59-B3C62FF3BDB1}" type="slidenum">
              <a:rPr lang="en-US" smtClean="0"/>
              <a:pPr/>
              <a:t>‹#›</a:t>
            </a:fld>
            <a:endParaRPr lang="en-US" dirty="0"/>
          </a:p>
        </p:txBody>
      </p:sp>
    </p:spTree>
    <p:extLst>
      <p:ext uri="{BB962C8B-B14F-4D97-AF65-F5344CB8AC3E}">
        <p14:creationId xmlns:p14="http://schemas.microsoft.com/office/powerpoint/2010/main" val="20447495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26972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ftr="0" dt="0"/>
  <p:txStyles>
    <p:titleStyle>
      <a:lvl1pPr algn="ctr" defTabSz="457200" rtl="0" eaLnBrk="1" latinLnBrk="0" hangingPunct="1">
        <a:spcBef>
          <a:spcPct val="0"/>
        </a:spcBef>
        <a:buNone/>
        <a:defRPr sz="6000" b="1" kern="1200" baseline="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240242"/>
            <a:ext cx="10969943" cy="2822827"/>
          </a:xfrm>
          <a:prstGeom prst="rect">
            <a:avLst/>
          </a:prstGeom>
        </p:spPr>
        <p:txBody>
          <a:bodyPr vert="horz" lIns="91440" tIns="45720" rIns="91440" bIns="45720" rtlCol="0" anchor="ctr">
            <a:noAutofit/>
          </a:bodyPr>
          <a:lstStyle/>
          <a:p>
            <a:r>
              <a:rPr lang="en-US" dirty="0"/>
              <a:t>Quote goes here</a:t>
            </a:r>
          </a:p>
        </p:txBody>
      </p:sp>
    </p:spTree>
    <p:extLst>
      <p:ext uri="{BB962C8B-B14F-4D97-AF65-F5344CB8AC3E}">
        <p14:creationId xmlns:p14="http://schemas.microsoft.com/office/powerpoint/2010/main" val="24247550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ctr" defTabSz="457200" rtl="0" eaLnBrk="1" latinLnBrk="0" hangingPunct="1">
        <a:spcBef>
          <a:spcPct val="0"/>
        </a:spcBef>
        <a:buNone/>
        <a:defRPr sz="4400" b="0" kern="1200" baseline="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gartner.com/it-glossary/business-intelligence-bi/"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hyperlink" Target="https://rickrobinson.files.wordpress.com/2013/11/du-50-fold-growth-l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rickrobinson.files.wordpress.com/2013/11/du-50-fold-growth-lg.jpg" TargetMode="External"/><Relationship Id="rId1" Type="http://schemas.openxmlformats.org/officeDocument/2006/relationships/slideLayout" Target="../slideLayouts/slideLayout8.xml"/><Relationship Id="rId4" Type="http://schemas.openxmlformats.org/officeDocument/2006/relationships/hyperlink" Target="http://www.emc.com/leadership/digital-universe/index.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 for Business Analysts in 2020</a:t>
            </a:r>
            <a:endParaRPr lang="en-US" dirty="0"/>
          </a:p>
        </p:txBody>
      </p:sp>
      <p:sp>
        <p:nvSpPr>
          <p:cNvPr id="3" name="Slide Number Placeholder 2"/>
          <p:cNvSpPr>
            <a:spLocks noGrp="1"/>
          </p:cNvSpPr>
          <p:nvPr>
            <p:ph type="sldNum" sz="quarter" idx="4"/>
          </p:nvPr>
        </p:nvSpPr>
        <p:spPr/>
        <p:txBody>
          <a:bodyPr/>
          <a:lstStyle/>
          <a:p>
            <a:fld id="{E79839AE-F4E4-0B47-9E53-6189B08B4F00}" type="slidenum">
              <a:rPr lang="en-US" smtClean="0"/>
              <a:pPr/>
              <a:t>1</a:t>
            </a:fld>
            <a:endParaRPr lang="en-US" dirty="0"/>
          </a:p>
        </p:txBody>
      </p:sp>
    </p:spTree>
    <p:extLst>
      <p:ext uri="{BB962C8B-B14F-4D97-AF65-F5344CB8AC3E}">
        <p14:creationId xmlns:p14="http://schemas.microsoft.com/office/powerpoint/2010/main" val="113366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Problem</a:t>
            </a:r>
          </a:p>
        </p:txBody>
      </p:sp>
      <p:sp>
        <p:nvSpPr>
          <p:cNvPr id="4" name="Slide Number Placeholder 3"/>
          <p:cNvSpPr>
            <a:spLocks noGrp="1"/>
          </p:cNvSpPr>
          <p:nvPr>
            <p:ph type="sldNum" sz="quarter" idx="4"/>
          </p:nvPr>
        </p:nvSpPr>
        <p:spPr/>
        <p:txBody>
          <a:bodyPr/>
          <a:lstStyle/>
          <a:p>
            <a:fld id="{E79839AE-F4E4-0B47-9E53-6189B08B4F00}" type="slidenum">
              <a:rPr lang="en-US" smtClean="0"/>
              <a:pPr/>
              <a:t>10</a:t>
            </a:fld>
            <a:endParaRPr lang="en-US" dirty="0"/>
          </a:p>
        </p:txBody>
      </p:sp>
      <p:graphicFrame>
        <p:nvGraphicFramePr>
          <p:cNvPr id="9" name="Chart 8">
            <a:extLst>
              <a:ext uri="{FF2B5EF4-FFF2-40B4-BE49-F238E27FC236}">
                <a16:creationId xmlns="" xmlns:a16="http://schemas.microsoft.com/office/drawing/2014/main" id="{C7F251B7-CBCF-43B1-915F-2A5DC64DB03A}"/>
              </a:ext>
            </a:extLst>
          </p:cNvPr>
          <p:cNvGraphicFramePr>
            <a:graphicFrameLocks/>
          </p:cNvGraphicFramePr>
          <p:nvPr>
            <p:extLst>
              <p:ext uri="{D42A27DB-BD31-4B8C-83A1-F6EECF244321}">
                <p14:modId xmlns:p14="http://schemas.microsoft.com/office/powerpoint/2010/main" val="4265006757"/>
              </p:ext>
            </p:extLst>
          </p:nvPr>
        </p:nvGraphicFramePr>
        <p:xfrm>
          <a:off x="6431017" y="2057400"/>
          <a:ext cx="4006795" cy="330294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 xmlns:a16="http://schemas.microsoft.com/office/drawing/2014/main" id="{F49FA096-D61F-41F1-BB13-523273199B31}"/>
              </a:ext>
            </a:extLst>
          </p:cNvPr>
          <p:cNvSpPr/>
          <p:nvPr/>
        </p:nvSpPr>
        <p:spPr>
          <a:xfrm>
            <a:off x="6627812" y="5335298"/>
            <a:ext cx="3657600" cy="215444"/>
          </a:xfrm>
          <a:prstGeom prst="rect">
            <a:avLst/>
          </a:prstGeom>
          <a:solidFill>
            <a:schemeClr val="bg1"/>
          </a:solidFill>
        </p:spPr>
        <p:txBody>
          <a:bodyPr wrap="square">
            <a:spAutoFit/>
          </a:bodyPr>
          <a:lstStyle/>
          <a:p>
            <a:pPr marR="0">
              <a:spcBef>
                <a:spcPts val="0"/>
              </a:spcBef>
              <a:spcAft>
                <a:spcPts val="1000"/>
              </a:spcAft>
            </a:pPr>
            <a:r>
              <a:rPr lang="en-US" sz="800" dirty="0" smtClean="0">
                <a:ea typeface="Calibri" panose="020F0502020204030204" pitchFamily="34" charset="0"/>
                <a:cs typeface="Times New Roman" panose="02020603050405020304" pitchFamily="18" charset="0"/>
              </a:rPr>
              <a:t>Estimated </a:t>
            </a:r>
            <a:r>
              <a:rPr lang="en-US" sz="800" dirty="0">
                <a:ea typeface="Calibri" panose="020F0502020204030204" pitchFamily="34" charset="0"/>
                <a:cs typeface="Times New Roman" panose="02020603050405020304" pitchFamily="18" charset="0"/>
              </a:rPr>
              <a:t>value of data in healthcare (McKinsey Global Institute, 2011).</a:t>
            </a:r>
          </a:p>
        </p:txBody>
      </p:sp>
      <p:sp>
        <p:nvSpPr>
          <p:cNvPr id="3" name="Rectangle 2"/>
          <p:cNvSpPr/>
          <p:nvPr/>
        </p:nvSpPr>
        <p:spPr>
          <a:xfrm>
            <a:off x="227012" y="3200400"/>
            <a:ext cx="6092825" cy="1200329"/>
          </a:xfrm>
          <a:prstGeom prst="rect">
            <a:avLst/>
          </a:prstGeom>
        </p:spPr>
        <p:txBody>
          <a:bodyPr>
            <a:spAutoFit/>
          </a:bodyPr>
          <a:lstStyle/>
          <a:p>
            <a:r>
              <a:rPr lang="en-US" dirty="0"/>
              <a:t>A study done by McKinsey Global Institute in 2011 estimated the value of US Healthcare data to be around 300 Billion dollars, with only 15-20% of the value of that data being realized.</a:t>
            </a:r>
            <a:endParaRPr lang="en-US" dirty="0"/>
          </a:p>
        </p:txBody>
      </p:sp>
    </p:spTree>
    <p:extLst>
      <p:ext uri="{BB962C8B-B14F-4D97-AF65-F5344CB8AC3E}">
        <p14:creationId xmlns:p14="http://schemas.microsoft.com/office/powerpoint/2010/main" val="127367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3" name="Text Placeholder 2"/>
          <p:cNvSpPr>
            <a:spLocks noGrp="1"/>
          </p:cNvSpPr>
          <p:nvPr>
            <p:ph type="body" sz="quarter" idx="10"/>
          </p:nvPr>
        </p:nvSpPr>
        <p:spPr>
          <a:xfrm>
            <a:off x="5332412" y="1725587"/>
            <a:ext cx="6246972" cy="4400577"/>
          </a:xfrm>
        </p:spPr>
        <p:txBody>
          <a:bodyPr/>
          <a:lstStyle/>
          <a:p>
            <a:pPr marL="0" indent="0">
              <a:buNone/>
            </a:pPr>
            <a:r>
              <a:rPr lang="en-US" dirty="0" smtClean="0"/>
              <a:t>“We </a:t>
            </a:r>
            <a:r>
              <a:rPr lang="en-US" dirty="0"/>
              <a:t>are drowning in information, while starving for wisdom. The world henceforth will be run by synthesizers, people able to put together the right information at the right time, think critically about it, and make important choices wisely</a:t>
            </a:r>
            <a:r>
              <a:rPr lang="en-US" dirty="0" smtClean="0"/>
              <a:t>.”</a:t>
            </a:r>
          </a:p>
          <a:p>
            <a:pPr marL="0" indent="0">
              <a:buNone/>
            </a:pPr>
            <a:endParaRPr lang="en-US" dirty="0" smtClean="0"/>
          </a:p>
          <a:p>
            <a:pPr marL="0" indent="0">
              <a:buNone/>
            </a:pPr>
            <a:r>
              <a:rPr lang="en-US" dirty="0" smtClean="0"/>
              <a:t>~ E. O. Wilson</a:t>
            </a:r>
          </a:p>
        </p:txBody>
      </p:sp>
      <p:sp>
        <p:nvSpPr>
          <p:cNvPr id="4" name="Slide Number Placeholder 3"/>
          <p:cNvSpPr>
            <a:spLocks noGrp="1"/>
          </p:cNvSpPr>
          <p:nvPr>
            <p:ph type="sldNum" sz="quarter" idx="4"/>
          </p:nvPr>
        </p:nvSpPr>
        <p:spPr/>
        <p:txBody>
          <a:bodyPr/>
          <a:lstStyle/>
          <a:p>
            <a:fld id="{E79839AE-F4E4-0B47-9E53-6189B08B4F00}" type="slidenum">
              <a:rPr lang="en-US" smtClean="0"/>
              <a:pPr/>
              <a:t>11</a:t>
            </a:fld>
            <a:endParaRPr lang="en-US" dirty="0"/>
          </a:p>
        </p:txBody>
      </p:sp>
      <p:pic>
        <p:nvPicPr>
          <p:cNvPr id="512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1752600"/>
            <a:ext cx="467774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Business Intelligence</a:t>
            </a:r>
            <a:endParaRPr lang="en-US" dirty="0"/>
          </a:p>
        </p:txBody>
      </p:sp>
      <p:sp>
        <p:nvSpPr>
          <p:cNvPr id="3" name="Text Placeholder 2"/>
          <p:cNvSpPr>
            <a:spLocks noGrp="1"/>
          </p:cNvSpPr>
          <p:nvPr>
            <p:ph type="body" sz="quarter" idx="10"/>
          </p:nvPr>
        </p:nvSpPr>
        <p:spPr/>
        <p:txBody>
          <a:bodyPr/>
          <a:lstStyle/>
          <a:p>
            <a:r>
              <a:rPr lang="en-US" dirty="0" smtClean="0"/>
              <a:t>Gartner’s Definition: </a:t>
            </a:r>
            <a:r>
              <a:rPr lang="en-US" i="1" dirty="0" smtClean="0"/>
              <a:t>An umbrella term that includes the applications, infrastructure and tools, and best practices that enable access to and analysis of </a:t>
            </a:r>
            <a:r>
              <a:rPr lang="en-US" b="1" i="1" u="sng" dirty="0" smtClean="0"/>
              <a:t>information</a:t>
            </a:r>
            <a:r>
              <a:rPr lang="en-US" i="1" dirty="0" smtClean="0"/>
              <a:t> to improve and optimize decisions and </a:t>
            </a:r>
            <a:r>
              <a:rPr lang="en-US" i="1" dirty="0"/>
              <a:t>performance. </a:t>
            </a:r>
            <a:r>
              <a:rPr lang="en-US" sz="1050" i="1" baseline="-25000" dirty="0">
                <a:hlinkClick r:id="rId3"/>
              </a:rPr>
              <a:t>https://</a:t>
            </a:r>
            <a:r>
              <a:rPr lang="en-US" sz="1050" i="1" baseline="-25000" dirty="0" smtClean="0">
                <a:hlinkClick r:id="rId3"/>
              </a:rPr>
              <a:t>www.gartner.com/it-glossary/business-intelligence-bi</a:t>
            </a:r>
            <a:r>
              <a:rPr lang="en-US" sz="1050" i="1" baseline="-25000" dirty="0" smtClean="0">
                <a:hlinkClick r:id="rId3"/>
              </a:rPr>
              <a:t>/</a:t>
            </a:r>
            <a:endParaRPr lang="en-US" sz="1050" i="1" baseline="-25000" dirty="0" smtClean="0"/>
          </a:p>
        </p:txBody>
      </p:sp>
      <p:sp>
        <p:nvSpPr>
          <p:cNvPr id="4" name="Slide Number Placeholder 3"/>
          <p:cNvSpPr>
            <a:spLocks noGrp="1"/>
          </p:cNvSpPr>
          <p:nvPr>
            <p:ph type="sldNum" sz="quarter" idx="4"/>
          </p:nvPr>
        </p:nvSpPr>
        <p:spPr/>
        <p:txBody>
          <a:bodyPr/>
          <a:lstStyle/>
          <a:p>
            <a:fld id="{E79839AE-F4E4-0B47-9E53-6189B08B4F00}" type="slidenum">
              <a:rPr lang="en-US" smtClean="0"/>
              <a:pPr/>
              <a:t>12</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2" y="3163614"/>
            <a:ext cx="5417289" cy="297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4212" y="4495800"/>
            <a:ext cx="4572000" cy="1938992"/>
          </a:xfrm>
          <a:prstGeom prst="rect">
            <a:avLst/>
          </a:prstGeom>
          <a:noFill/>
        </p:spPr>
        <p:txBody>
          <a:bodyPr wrap="square" rtlCol="0">
            <a:spAutoFit/>
          </a:bodyPr>
          <a:lstStyle/>
          <a:p>
            <a:r>
              <a:rPr lang="en-US" sz="2400" dirty="0" smtClean="0"/>
              <a:t>Information: “A quantity that reduces uncertainty about something” (Data Science for Business, 2013). </a:t>
            </a:r>
          </a:p>
          <a:p>
            <a:endParaRPr lang="en-US" sz="2400" dirty="0" smtClean="0"/>
          </a:p>
        </p:txBody>
      </p:sp>
    </p:spTree>
    <p:extLst>
      <p:ext uri="{BB962C8B-B14F-4D97-AF65-F5344CB8AC3E}">
        <p14:creationId xmlns:p14="http://schemas.microsoft.com/office/powerpoint/2010/main" val="186238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t>
            </a:r>
            <a:r>
              <a:rPr lang="en-US" dirty="0" smtClean="0"/>
              <a:t>Business Intelligence</a:t>
            </a: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13</a:t>
            </a:fld>
            <a:endParaRPr lang="en-US" dirty="0"/>
          </a:p>
        </p:txBody>
      </p:sp>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2024743"/>
            <a:ext cx="57150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2" y="1143000"/>
            <a:ext cx="3112242"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372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Know and/or learn </a:t>
            </a:r>
            <a:r>
              <a:rPr lang="en-US" dirty="0" smtClean="0"/>
              <a:t>the business</a:t>
            </a:r>
          </a:p>
          <a:p>
            <a:pPr marL="457200" indent="-457200">
              <a:buFont typeface="+mj-lt"/>
              <a:buAutoNum type="arabicPeriod"/>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14</a:t>
            </a:fld>
            <a:endParaRPr lang="en-US" dirty="0"/>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2" y="1828800"/>
            <a:ext cx="451485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46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a:t>Know and/or learn the business</a:t>
            </a:r>
          </a:p>
          <a:p>
            <a:pPr marL="457200" indent="-457200">
              <a:buFont typeface="+mj-lt"/>
              <a:buAutoNum type="arabicPeriod"/>
            </a:pPr>
            <a:r>
              <a:rPr lang="en-US" dirty="0"/>
              <a:t>Ditto for the “consumer”</a:t>
            </a:r>
          </a:p>
          <a:p>
            <a:pPr marL="0" indent="0">
              <a:buNone/>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15</a:t>
            </a:fld>
            <a:endParaRPr lang="en-US" dirty="0"/>
          </a:p>
        </p:txBody>
      </p:sp>
      <p:pic>
        <p:nvPicPr>
          <p:cNvPr id="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2" y="1828800"/>
            <a:ext cx="451485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12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a:t>Know and/or learn the business</a:t>
            </a:r>
          </a:p>
          <a:p>
            <a:pPr marL="457200" indent="-457200">
              <a:buFont typeface="+mj-lt"/>
              <a:buAutoNum type="arabicPeriod"/>
            </a:pPr>
            <a:r>
              <a:rPr lang="en-US" dirty="0"/>
              <a:t>Ditto for the “consumer”</a:t>
            </a:r>
          </a:p>
          <a:p>
            <a:pPr marL="457200" indent="-457200">
              <a:buFont typeface="+mj-lt"/>
              <a:buAutoNum type="arabicPeriod"/>
            </a:pPr>
            <a:r>
              <a:rPr lang="en-US" dirty="0"/>
              <a:t>Thrive in ambiguity while driving toward clarity</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16</a:t>
            </a:fld>
            <a:endParaRPr lang="en-US" dirty="0"/>
          </a:p>
        </p:txBody>
      </p:sp>
      <p:pic>
        <p:nvPicPr>
          <p:cNvPr id="409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3124200"/>
            <a:ext cx="6662739" cy="354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17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a:t>Know and/or learn the business</a:t>
            </a:r>
          </a:p>
          <a:p>
            <a:pPr marL="457200" indent="-457200">
              <a:buFont typeface="+mj-lt"/>
              <a:buAutoNum type="arabicPeriod"/>
            </a:pPr>
            <a:r>
              <a:rPr lang="en-US" dirty="0"/>
              <a:t>Ditto for the “consumer”</a:t>
            </a:r>
          </a:p>
          <a:p>
            <a:pPr marL="457200" indent="-457200">
              <a:buFont typeface="+mj-lt"/>
              <a:buAutoNum type="arabicPeriod"/>
            </a:pPr>
            <a:r>
              <a:rPr lang="en-US" dirty="0"/>
              <a:t>Thrive in ambiguity while driving toward clarity</a:t>
            </a:r>
          </a:p>
          <a:p>
            <a:pPr marL="457200" indent="-457200">
              <a:buFont typeface="+mj-lt"/>
              <a:buAutoNum type="arabicPeriod"/>
            </a:pPr>
            <a:r>
              <a:rPr lang="en-US" dirty="0"/>
              <a:t>Consult on Technology and Process</a:t>
            </a:r>
          </a:p>
          <a:p>
            <a:pPr marL="0" indent="0">
              <a:buNone/>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17</a:t>
            </a:fld>
            <a:endParaRPr lang="en-US" dirty="0"/>
          </a:p>
        </p:txBody>
      </p:sp>
      <p:sp>
        <p:nvSpPr>
          <p:cNvPr id="5" name="Rectangle 4"/>
          <p:cNvSpPr/>
          <p:nvPr/>
        </p:nvSpPr>
        <p:spPr>
          <a:xfrm>
            <a:off x="889453" y="3962400"/>
            <a:ext cx="10820400" cy="2031325"/>
          </a:xfrm>
          <a:prstGeom prst="rect">
            <a:avLst/>
          </a:prstGeom>
        </p:spPr>
        <p:txBody>
          <a:bodyPr wrap="square">
            <a:spAutoFit/>
          </a:bodyPr>
          <a:lstStyle/>
          <a:p>
            <a:r>
              <a:rPr lang="en-US" dirty="0" smtClean="0"/>
              <a:t>“A </a:t>
            </a:r>
            <a:r>
              <a:rPr lang="en-US" dirty="0"/>
              <a:t>business analyst </a:t>
            </a:r>
            <a:r>
              <a:rPr lang="en-US" dirty="0" smtClean="0"/>
              <a:t>is </a:t>
            </a:r>
            <a:r>
              <a:rPr lang="en-US" dirty="0"/>
              <a:t>someone who analyzes the business, looking for ways to improve </a:t>
            </a:r>
            <a:r>
              <a:rPr lang="en-US" dirty="0" smtClean="0"/>
              <a:t>it… Adding </a:t>
            </a:r>
            <a:r>
              <a:rPr lang="en-US" dirty="0"/>
              <a:t>the word “system” to the title of business analyst moves the role into a more technical </a:t>
            </a:r>
            <a:r>
              <a:rPr lang="en-US" dirty="0" smtClean="0"/>
              <a:t>realm…knows </a:t>
            </a:r>
            <a:r>
              <a:rPr lang="en-US" dirty="0"/>
              <a:t>more about application systems and how they support the business needs. A BSA will be able to recommend changes to existing applications, identify impacted interfaces, and work with the technical team to </a:t>
            </a:r>
            <a:r>
              <a:rPr lang="en-US" dirty="0" smtClean="0"/>
              <a:t>implement and </a:t>
            </a:r>
            <a:r>
              <a:rPr lang="en-US" dirty="0"/>
              <a:t>test the changes. </a:t>
            </a:r>
            <a:endParaRPr lang="en-US" dirty="0" smtClean="0"/>
          </a:p>
          <a:p>
            <a:endParaRPr lang="en-US" dirty="0"/>
          </a:p>
          <a:p>
            <a:r>
              <a:rPr lang="en-US" dirty="0" smtClean="0"/>
              <a:t>BSAs </a:t>
            </a:r>
            <a:r>
              <a:rPr lang="en-US" dirty="0"/>
              <a:t>almost always report to the IT department, whereas BAs may report to a business unit. </a:t>
            </a:r>
            <a:r>
              <a:rPr lang="en-US" dirty="0" smtClean="0"/>
              <a:t>“</a:t>
            </a:r>
            <a:endParaRPr lang="en-US" dirty="0"/>
          </a:p>
        </p:txBody>
      </p:sp>
      <p:sp>
        <p:nvSpPr>
          <p:cNvPr id="6" name="Rectangle 5"/>
          <p:cNvSpPr/>
          <p:nvPr/>
        </p:nvSpPr>
        <p:spPr>
          <a:xfrm>
            <a:off x="898751" y="5993725"/>
            <a:ext cx="6092825" cy="461665"/>
          </a:xfrm>
          <a:prstGeom prst="rect">
            <a:avLst/>
          </a:prstGeom>
        </p:spPr>
        <p:txBody>
          <a:bodyPr>
            <a:spAutoFit/>
          </a:bodyPr>
          <a:lstStyle/>
          <a:p>
            <a:r>
              <a:rPr lang="en-US" sz="1200" dirty="0"/>
              <a:t>https://rmcls.com/360/ba-business-analyst-bsa-business-systems-analyst-whats-difference/</a:t>
            </a:r>
          </a:p>
        </p:txBody>
      </p:sp>
    </p:spTree>
    <p:extLst>
      <p:ext uri="{BB962C8B-B14F-4D97-AF65-F5344CB8AC3E}">
        <p14:creationId xmlns:p14="http://schemas.microsoft.com/office/powerpoint/2010/main" val="601904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startAt="5"/>
            </a:pPr>
            <a:r>
              <a:rPr lang="en-US" dirty="0" smtClean="0"/>
              <a:t>Know the difference between data, information, and insights</a:t>
            </a:r>
          </a:p>
          <a:p>
            <a:pPr marL="0" indent="0">
              <a:buNone/>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18</a:t>
            </a:fld>
            <a:endParaRPr lang="en-US" dirty="0"/>
          </a:p>
        </p:txBody>
      </p:sp>
      <p:pic>
        <p:nvPicPr>
          <p:cNvPr id="11" name="Picture 2" descr="https://carpny.org/wp-content/uploads/2017/10/motor-engine-diagram-dodge-ram-engine-diagram-wiring-diagrams-in-dodge-ram-1500-engine-diagr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2267959"/>
            <a:ext cx="4225642" cy="29898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8013" y="5421868"/>
            <a:ext cx="4953000" cy="369332"/>
          </a:xfrm>
          <a:prstGeom prst="rect">
            <a:avLst/>
          </a:prstGeom>
        </p:spPr>
        <p:txBody>
          <a:bodyPr wrap="square">
            <a:spAutoFit/>
          </a:bodyPr>
          <a:lstStyle/>
          <a:p>
            <a:r>
              <a:rPr lang="en-US" sz="900" dirty="0"/>
              <a:t>https://carpny.org/wp-content/uploads/2017/10/motor-engine-diagram-dodge-ram-engine-diagram-wiring-diagrams-in-dodge-ram-1500-engine-diagram.gif</a:t>
            </a:r>
          </a:p>
        </p:txBody>
      </p:sp>
      <p:pic>
        <p:nvPicPr>
          <p:cNvPr id="13"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612" y="2373601"/>
            <a:ext cx="5444641" cy="30626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96000" y="5562973"/>
            <a:ext cx="6092825" cy="369332"/>
          </a:xfrm>
          <a:prstGeom prst="rect">
            <a:avLst/>
          </a:prstGeom>
        </p:spPr>
        <p:txBody>
          <a:bodyPr>
            <a:spAutoFit/>
          </a:bodyPr>
          <a:lstStyle/>
          <a:p>
            <a:r>
              <a:rPr lang="en-US" sz="900" dirty="0"/>
              <a:t>https://digital.pixelmotion.com/assets/theme/seo-page-builder/images/2017/Ram/2500/2017%20Ram%202500%20Interior%20Dashboard.jpg</a:t>
            </a:r>
          </a:p>
        </p:txBody>
      </p:sp>
    </p:spTree>
    <p:extLst>
      <p:ext uri="{BB962C8B-B14F-4D97-AF65-F5344CB8AC3E}">
        <p14:creationId xmlns:p14="http://schemas.microsoft.com/office/powerpoint/2010/main" val="1402991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a:t>Know and/or learn the business</a:t>
            </a:r>
          </a:p>
          <a:p>
            <a:pPr marL="457200" indent="-457200">
              <a:buFont typeface="+mj-lt"/>
              <a:buAutoNum type="arabicPeriod"/>
            </a:pPr>
            <a:r>
              <a:rPr lang="en-US" dirty="0"/>
              <a:t>Ditto for the “consumer”</a:t>
            </a:r>
          </a:p>
          <a:p>
            <a:pPr marL="457200" indent="-457200">
              <a:buFont typeface="+mj-lt"/>
              <a:buAutoNum type="arabicPeriod"/>
            </a:pPr>
            <a:r>
              <a:rPr lang="en-US" dirty="0"/>
              <a:t>Thrive in ambiguity while driving toward clarity</a:t>
            </a:r>
          </a:p>
          <a:p>
            <a:pPr marL="457200" indent="-457200">
              <a:buFont typeface="+mj-lt"/>
              <a:buAutoNum type="arabicPeriod"/>
            </a:pPr>
            <a:r>
              <a:rPr lang="en-US" dirty="0"/>
              <a:t>Consult on Technology and Process</a:t>
            </a:r>
          </a:p>
          <a:p>
            <a:pPr marL="457200" indent="-457200">
              <a:buFont typeface="+mj-lt"/>
              <a:buAutoNum type="arabicPeriod"/>
            </a:pPr>
            <a:r>
              <a:rPr lang="en-US" dirty="0"/>
              <a:t>Know the difference between data, information, and insights</a:t>
            </a:r>
          </a:p>
          <a:p>
            <a:pPr marL="457200" indent="-457200">
              <a:buFont typeface="+mj-lt"/>
              <a:buAutoNum type="arabicPeriod"/>
            </a:pPr>
            <a:r>
              <a:rPr lang="en-US" dirty="0"/>
              <a:t>Understand data is not all created </a:t>
            </a:r>
            <a:r>
              <a:rPr lang="en-US" dirty="0" smtClean="0"/>
              <a:t>equal </a:t>
            </a: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19</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2" y="3842657"/>
            <a:ext cx="4215500" cy="245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40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Organization</a:t>
            </a:r>
          </a:p>
        </p:txBody>
      </p:sp>
      <p:sp>
        <p:nvSpPr>
          <p:cNvPr id="3" name="Slide Number Placeholder 2"/>
          <p:cNvSpPr>
            <a:spLocks noGrp="1"/>
          </p:cNvSpPr>
          <p:nvPr>
            <p:ph type="sldNum" sz="quarter" idx="4"/>
          </p:nvPr>
        </p:nvSpPr>
        <p:spPr/>
        <p:txBody>
          <a:bodyPr/>
          <a:lstStyle/>
          <a:p>
            <a:fld id="{E79839AE-F4E4-0B47-9E53-6189B08B4F00}" type="slidenum">
              <a:rPr lang="en-US" smtClean="0"/>
              <a:pPr/>
              <a:t>2</a:t>
            </a:fld>
            <a:endParaRPr lang="en-US"/>
          </a:p>
        </p:txBody>
      </p:sp>
      <p:pic>
        <p:nvPicPr>
          <p:cNvPr id="5" name="Picture 2" descr="who-we-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694" y="1143000"/>
            <a:ext cx="9076106" cy="510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67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Visualization and storytelling are co-equal, simplicity &amp; accuracy is paramount.</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20</a:t>
            </a:fld>
            <a:endParaRPr lang="en-US" dirty="0"/>
          </a:p>
        </p:txBody>
      </p:sp>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2438400"/>
            <a:ext cx="4762500" cy="35718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img.buzzfeed.com/buzzfeed-static/static/enhanced/webdr01/2013/4/9/15/enhanced-buzz-orig-5157-1365534704-6.jpg?downsize=1200:*&amp;output-format=auto&amp;output-quality=auto"/>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img.buzzfeed.com/buzzfeed-static/static/enhanced/webdr01/2013/4/9/15/enhanced-buzz-orig-5157-1365534704-6.jpg?downsize=1200:*&amp;output-format=auto&amp;output-quality=auto"/>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img.buzzfeed.com/buzzfeed-static/static/enhanced/webdr01/2013/4/9/15/enhanced-buzz-orig-5157-1365534704-6.jpg?downsize=1200:*&amp;output-format=auto&amp;output-quality=auto"/>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1" y="2438400"/>
            <a:ext cx="5655067"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692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the BA/BSA</a:t>
            </a:r>
            <a:endParaRPr lang="en-US" dirty="0"/>
          </a:p>
        </p:txBody>
      </p:sp>
      <p:sp>
        <p:nvSpPr>
          <p:cNvPr id="3" name="Text Placeholder 2"/>
          <p:cNvSpPr>
            <a:spLocks noGrp="1"/>
          </p:cNvSpPr>
          <p:nvPr>
            <p:ph type="body" sz="quarter" idx="10"/>
          </p:nvPr>
        </p:nvSpPr>
        <p:spPr/>
        <p:txBody>
          <a:bodyPr/>
          <a:lstStyle/>
          <a:p>
            <a:pPr marL="457200" indent="-457200">
              <a:buFont typeface="+mj-lt"/>
              <a:buAutoNum type="arabicPeriod"/>
            </a:pPr>
            <a:r>
              <a:rPr lang="en-US" dirty="0" smtClean="0"/>
              <a:t>Know and/or learn the business</a:t>
            </a:r>
          </a:p>
          <a:p>
            <a:pPr marL="457200" indent="-457200">
              <a:buFont typeface="+mj-lt"/>
              <a:buAutoNum type="arabicPeriod"/>
            </a:pPr>
            <a:r>
              <a:rPr lang="en-US" dirty="0" smtClean="0"/>
              <a:t>Ditto for the “consumer”</a:t>
            </a:r>
          </a:p>
          <a:p>
            <a:pPr marL="457200" indent="-457200">
              <a:buFont typeface="+mj-lt"/>
              <a:buAutoNum type="arabicPeriod"/>
            </a:pPr>
            <a:r>
              <a:rPr lang="en-US" dirty="0" smtClean="0"/>
              <a:t>Thrive in ambiguity while driving toward clarity</a:t>
            </a:r>
          </a:p>
          <a:p>
            <a:pPr marL="457200" indent="-457200">
              <a:buFont typeface="+mj-lt"/>
              <a:buAutoNum type="arabicPeriod"/>
            </a:pPr>
            <a:r>
              <a:rPr lang="en-US" dirty="0" smtClean="0"/>
              <a:t>Consult on Technology and Process</a:t>
            </a:r>
          </a:p>
          <a:p>
            <a:pPr marL="457200" indent="-457200">
              <a:buFont typeface="+mj-lt"/>
              <a:buAutoNum type="arabicPeriod"/>
            </a:pPr>
            <a:r>
              <a:rPr lang="en-US" dirty="0" smtClean="0"/>
              <a:t>Know the difference between data, information, and insights</a:t>
            </a:r>
          </a:p>
          <a:p>
            <a:pPr marL="457200" indent="-457200">
              <a:buFont typeface="+mj-lt"/>
              <a:buAutoNum type="arabicPeriod"/>
            </a:pPr>
            <a:r>
              <a:rPr lang="en-US" dirty="0" smtClean="0"/>
              <a:t>Understand data is not all created equal</a:t>
            </a:r>
          </a:p>
          <a:p>
            <a:pPr marL="457200" indent="-457200">
              <a:buFont typeface="+mj-lt"/>
              <a:buAutoNum type="arabicPeriod"/>
            </a:pPr>
            <a:r>
              <a:rPr lang="en-US" dirty="0" smtClean="0"/>
              <a:t>Visualization, storytelling, and simplicity are co-equal.</a:t>
            </a:r>
          </a:p>
          <a:p>
            <a:pPr marL="457200" indent="-457200">
              <a:buFont typeface="+mj-lt"/>
              <a:buAutoNum type="arabicPeriod"/>
            </a:pP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21</a:t>
            </a:fld>
            <a:endParaRPr lang="en-US" dirty="0"/>
          </a:p>
        </p:txBody>
      </p:sp>
    </p:spTree>
    <p:extLst>
      <p:ext uri="{BB962C8B-B14F-4D97-AF65-F5344CB8AC3E}">
        <p14:creationId xmlns:p14="http://schemas.microsoft.com/office/powerpoint/2010/main" val="803132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Text Placeholder 2"/>
          <p:cNvSpPr>
            <a:spLocks noGrp="1"/>
          </p:cNvSpPr>
          <p:nvPr>
            <p:ph type="body" sz="quarter" idx="10"/>
          </p:nvPr>
        </p:nvSpPr>
        <p:spPr/>
        <p:txBody>
          <a:bodyPr/>
          <a:lstStyle/>
          <a:p>
            <a:r>
              <a:rPr lang="en-US" dirty="0" smtClean="0"/>
              <a:t>Still haven’t “shown” what BI is.</a:t>
            </a:r>
          </a:p>
          <a:p>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22</a:t>
            </a:fld>
            <a:endParaRPr lang="en-US" dirty="0"/>
          </a:p>
        </p:txBody>
      </p:sp>
      <p:sp>
        <p:nvSpPr>
          <p:cNvPr id="5" name="Text Placeholder 2"/>
          <p:cNvSpPr txBox="1">
            <a:spLocks/>
          </p:cNvSpPr>
          <p:nvPr/>
        </p:nvSpPr>
        <p:spPr>
          <a:xfrm>
            <a:off x="5332412" y="1725587"/>
            <a:ext cx="6246972" cy="4400577"/>
          </a:xfrm>
          <a:prstGeom prst="rect">
            <a:avLst/>
          </a:prstGeom>
        </p:spPr>
        <p:txBody>
          <a:bodyPr/>
          <a:lstStyle>
            <a:lvl1pPr marL="342900" indent="-342900" algn="l" defTabSz="457200" rtl="0" eaLnBrk="1" latinLnBrk="0" hangingPunct="1">
              <a:spcBef>
                <a:spcPct val="20000"/>
              </a:spcBef>
              <a:buFont typeface="Arial"/>
              <a:buChar char="•"/>
              <a:defRPr sz="2200" kern="1200">
                <a:solidFill>
                  <a:srgbClr val="4C4C4C"/>
                </a:solidFill>
                <a:latin typeface="+mn-lt"/>
                <a:ea typeface="Roboto" panose="02000000000000000000" pitchFamily="2" charset="0"/>
                <a:cs typeface="+mn-cs"/>
              </a:defRPr>
            </a:lvl1pPr>
            <a:lvl2pPr marL="742950" indent="-285750" algn="l" defTabSz="457200" rtl="0" eaLnBrk="1" latinLnBrk="0" hangingPunct="1">
              <a:spcBef>
                <a:spcPct val="20000"/>
              </a:spcBef>
              <a:buFont typeface="Arial"/>
              <a:buChar char="–"/>
              <a:defRPr sz="2200" kern="1200">
                <a:solidFill>
                  <a:srgbClr val="4C4C4C"/>
                </a:solidFill>
                <a:latin typeface="+mn-lt"/>
                <a:ea typeface="Roboto" panose="02000000000000000000" pitchFamily="2" charset="0"/>
                <a:cs typeface="+mn-cs"/>
              </a:defRPr>
            </a:lvl2pPr>
            <a:lvl3pPr marL="1143000" indent="-228600" algn="l" defTabSz="457200" rtl="0" eaLnBrk="1" latinLnBrk="0" hangingPunct="1">
              <a:spcBef>
                <a:spcPct val="20000"/>
              </a:spcBef>
              <a:buFont typeface="Arial"/>
              <a:buChar char="•"/>
              <a:defRPr sz="2200" kern="1200">
                <a:solidFill>
                  <a:srgbClr val="4C4C4C"/>
                </a:solidFill>
                <a:latin typeface="+mn-lt"/>
                <a:ea typeface="Roboto" panose="02000000000000000000" pitchFamily="2" charset="0"/>
                <a:cs typeface="+mn-cs"/>
              </a:defRPr>
            </a:lvl3pPr>
            <a:lvl4pPr marL="1600200" indent="-228600" algn="l" defTabSz="457200" rtl="0" eaLnBrk="1" latinLnBrk="0" hangingPunct="1">
              <a:spcBef>
                <a:spcPct val="20000"/>
              </a:spcBef>
              <a:buFont typeface="Arial"/>
              <a:buChar char="–"/>
              <a:defRPr sz="3000" kern="1200">
                <a:solidFill>
                  <a:srgbClr val="4C4C4C"/>
                </a:solidFill>
                <a:latin typeface="Arial"/>
                <a:ea typeface="+mn-ea"/>
                <a:cs typeface="+mn-cs"/>
              </a:defRPr>
            </a:lvl4pPr>
            <a:lvl5pPr marL="2057400" indent="-228600" algn="l" defTabSz="457200" rtl="0" eaLnBrk="1" latinLnBrk="0" hangingPunct="1">
              <a:spcBef>
                <a:spcPct val="20000"/>
              </a:spcBef>
              <a:buFont typeface="Arial"/>
              <a:buChar char="»"/>
              <a:defRPr sz="3400" kern="1200">
                <a:solidFill>
                  <a:srgbClr val="4C4C4C"/>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“We are drowning in information, while starving for wisdom. The world henceforth will be run by</a:t>
            </a:r>
            <a:r>
              <a:rPr lang="en-US" b="1" dirty="0" smtClean="0"/>
              <a:t> Synthesizers, people able to put together the right information at the right time, think critically about it, and [</a:t>
            </a:r>
            <a:r>
              <a:rPr lang="en-US" b="1" i="1" dirty="0" smtClean="0"/>
              <a:t>help people] </a:t>
            </a:r>
            <a:r>
              <a:rPr lang="en-US" b="1" dirty="0" smtClean="0"/>
              <a:t>make important choices wisely</a:t>
            </a:r>
            <a:r>
              <a:rPr lang="en-US" dirty="0" smtClean="0"/>
              <a:t>.”</a:t>
            </a:r>
          </a:p>
          <a:p>
            <a:pPr marL="0" indent="0">
              <a:buFont typeface="Arial"/>
              <a:buNone/>
            </a:pPr>
            <a:endParaRPr lang="en-US" dirty="0" smtClean="0"/>
          </a:p>
          <a:p>
            <a:pPr marL="0" indent="0">
              <a:buFont typeface="Arial"/>
              <a:buNone/>
            </a:pPr>
            <a:r>
              <a:rPr lang="en-US" dirty="0" smtClean="0"/>
              <a:t>~ E. O. Wilson</a:t>
            </a:r>
            <a:endParaRPr lang="en-US" dirty="0" smtClean="0"/>
          </a:p>
        </p:txBody>
      </p:sp>
      <p:pic>
        <p:nvPicPr>
          <p:cNvPr id="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752600"/>
            <a:ext cx="467774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6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Me</a:t>
            </a: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3</a:t>
            </a:fld>
            <a:endParaRPr lang="en-US" dirty="0"/>
          </a:p>
        </p:txBody>
      </p:sp>
      <p:sp>
        <p:nvSpPr>
          <p:cNvPr id="5" name="TextBox 4">
            <a:extLst>
              <a:ext uri="{FF2B5EF4-FFF2-40B4-BE49-F238E27FC236}">
                <a16:creationId xmlns="" xmlns:a16="http://schemas.microsoft.com/office/drawing/2014/main" id="{EC05BB77-C706-47B0-B980-C06A1F28C5F4}"/>
              </a:ext>
            </a:extLst>
          </p:cNvPr>
          <p:cNvSpPr txBox="1"/>
          <p:nvPr/>
        </p:nvSpPr>
        <p:spPr>
          <a:xfrm>
            <a:off x="5027612" y="2200870"/>
            <a:ext cx="98899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Dr. Josh </a:t>
            </a:r>
            <a:r>
              <a:rPr lang="en-US" b="1" dirty="0" smtClean="0"/>
              <a:t>Stephens, DHA</a:t>
            </a:r>
          </a:p>
          <a:p>
            <a:r>
              <a:rPr lang="en-US" dirty="0" smtClean="0"/>
              <a:t>IS </a:t>
            </a:r>
            <a:r>
              <a:rPr lang="en-US" dirty="0"/>
              <a:t>Director | </a:t>
            </a:r>
            <a:r>
              <a:rPr lang="en-US" dirty="0" smtClean="0"/>
              <a:t>Enterprise Information Management</a:t>
            </a:r>
            <a:endParaRPr lang="en-US" dirty="0"/>
          </a:p>
          <a:p>
            <a:r>
              <a:rPr lang="en-US" dirty="0"/>
              <a:t>Joshua.stephens@spectrumhealth.org</a:t>
            </a:r>
            <a:endParaRPr lang="en-US" dirty="0">
              <a:ea typeface="+mn-lt"/>
              <a:cs typeface="+mn-lt"/>
            </a:endParaRPr>
          </a:p>
          <a:p>
            <a:r>
              <a:rPr lang="en-US" dirty="0">
                <a:ea typeface="+mn-lt"/>
                <a:cs typeface="+mn-lt"/>
              </a:rPr>
              <a:t>https://www.linkedin.com/in/thejoshstephens/</a:t>
            </a:r>
            <a:endParaRPr lang="en-US" dirty="0">
              <a:cs typeface="Arial"/>
            </a:endParaRPr>
          </a:p>
        </p:txBody>
      </p:sp>
      <p:pic>
        <p:nvPicPr>
          <p:cNvPr id="7" name="Picture 4" descr="A picture containing person, man, building, indoor&#10;&#10;Description generated with high confidence">
            <a:extLst>
              <a:ext uri="{FF2B5EF4-FFF2-40B4-BE49-F238E27FC236}">
                <a16:creationId xmlns="" xmlns:a16="http://schemas.microsoft.com/office/drawing/2014/main" id="{A9D73397-5B5A-41D6-AD57-47CE0D3222FC}"/>
              </a:ext>
            </a:extLst>
          </p:cNvPr>
          <p:cNvPicPr>
            <a:picLocks noChangeAspect="1"/>
          </p:cNvPicPr>
          <p:nvPr/>
        </p:nvPicPr>
        <p:blipFill>
          <a:blip r:embed="rId3"/>
          <a:stretch>
            <a:fillRect/>
          </a:stretch>
        </p:blipFill>
        <p:spPr>
          <a:xfrm>
            <a:off x="1093816" y="1524000"/>
            <a:ext cx="3796732" cy="3822618"/>
          </a:xfrm>
          <a:prstGeom prst="rect">
            <a:avLst/>
          </a:prstGeom>
        </p:spPr>
      </p:pic>
    </p:spTree>
    <p:extLst>
      <p:ext uri="{BB962C8B-B14F-4D97-AF65-F5344CB8AC3E}">
        <p14:creationId xmlns:p14="http://schemas.microsoft.com/office/powerpoint/2010/main" val="1557765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27" y="941388"/>
            <a:ext cx="11378352" cy="811212"/>
          </a:xfrm>
        </p:spPr>
        <p:txBody>
          <a:bodyPr/>
          <a:lstStyle/>
          <a:p>
            <a:r>
              <a:rPr lang="en-US" dirty="0" smtClean="0"/>
              <a:t>An Example</a:t>
            </a:r>
            <a:endParaRPr lang="en-US" dirty="0"/>
          </a:p>
        </p:txBody>
      </p:sp>
      <p:sp>
        <p:nvSpPr>
          <p:cNvPr id="3" name="Content Placeholder 2"/>
          <p:cNvSpPr>
            <a:spLocks noGrp="1"/>
          </p:cNvSpPr>
          <p:nvPr>
            <p:ph idx="1"/>
          </p:nvPr>
        </p:nvSpPr>
        <p:spPr>
          <a:xfrm>
            <a:off x="611559" y="1933575"/>
            <a:ext cx="5787654" cy="4068763"/>
          </a:xfrm>
        </p:spPr>
        <p:txBody>
          <a:bodyPr/>
          <a:lstStyle/>
          <a:p>
            <a:pPr marL="0" indent="0">
              <a:buNone/>
            </a:pPr>
            <a:r>
              <a:rPr lang="en-US" dirty="0" smtClean="0"/>
              <a:t>1854 </a:t>
            </a:r>
            <a:r>
              <a:rPr lang="en-US" dirty="0" smtClean="0"/>
              <a:t>Broad Street Cholera Outbreak, Dr. John Snow</a:t>
            </a:r>
          </a:p>
          <a:p>
            <a:endParaRPr lang="en-US" dirty="0" smtClean="0"/>
          </a:p>
          <a:p>
            <a:endParaRPr lang="en-US" dirty="0" smtClean="0"/>
          </a:p>
        </p:txBody>
      </p:sp>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612" y="838200"/>
            <a:ext cx="3200400" cy="5191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27077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27" y="457200"/>
            <a:ext cx="11378352" cy="558800"/>
          </a:xfrm>
        </p:spPr>
        <p:txBody>
          <a:bodyPr/>
          <a:lstStyle/>
          <a:p>
            <a:r>
              <a:rPr lang="en-US" sz="3200" dirty="0" smtClean="0">
                <a:latin typeface="+mn-lt"/>
              </a:rPr>
              <a:t>An Example</a:t>
            </a:r>
            <a:endParaRPr lang="en-US" sz="3200" dirty="0">
              <a:latin typeface="+mn-l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2" y="1263869"/>
            <a:ext cx="8584927" cy="500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nut 2"/>
          <p:cNvSpPr/>
          <p:nvPr/>
        </p:nvSpPr>
        <p:spPr>
          <a:xfrm>
            <a:off x="4494212" y="3030040"/>
            <a:ext cx="2209800" cy="1470224"/>
          </a:xfrm>
          <a:prstGeom prst="donut">
            <a:avLst>
              <a:gd name="adj" fmla="val 10596"/>
            </a:avLst>
          </a:prstGeom>
          <a:solidFill>
            <a:srgbClr val="FFC0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5715316" y="2895600"/>
            <a:ext cx="2209800" cy="1470224"/>
          </a:xfrm>
          <a:prstGeom prst="donut">
            <a:avLst>
              <a:gd name="adj" fmla="val 10596"/>
            </a:avLst>
          </a:prstGeom>
          <a:solidFill>
            <a:srgbClr val="FFC0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8215797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Example</a:t>
            </a:r>
          </a:p>
          <a:p>
            <a:r>
              <a:rPr lang="en-US" dirty="0" smtClean="0"/>
              <a:t>Defining </a:t>
            </a:r>
            <a:r>
              <a:rPr lang="en-US" dirty="0" smtClean="0"/>
              <a:t>the Problem</a:t>
            </a:r>
          </a:p>
          <a:p>
            <a:r>
              <a:rPr lang="en-US" dirty="0" smtClean="0"/>
              <a:t>Defining Business Intelligence</a:t>
            </a:r>
          </a:p>
          <a:p>
            <a:r>
              <a:rPr lang="en-US" dirty="0" smtClean="0"/>
              <a:t>Expectations of the BA/BSA</a:t>
            </a:r>
          </a:p>
          <a:p>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6</a:t>
            </a:fld>
            <a:endParaRPr lang="en-US" dirty="0"/>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12" y="1676400"/>
            <a:ext cx="5257800" cy="283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8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4" name="Slide Number Placeholder 3"/>
          <p:cNvSpPr>
            <a:spLocks noGrp="1"/>
          </p:cNvSpPr>
          <p:nvPr>
            <p:ph type="sldNum" sz="quarter" idx="4"/>
          </p:nvPr>
        </p:nvSpPr>
        <p:spPr/>
        <p:txBody>
          <a:bodyPr/>
          <a:lstStyle/>
          <a:p>
            <a:fld id="{E79839AE-F4E4-0B47-9E53-6189B08B4F00}" type="slidenum">
              <a:rPr lang="en-US" smtClean="0"/>
              <a:pPr/>
              <a:t>7</a:t>
            </a:fld>
            <a:endParaRPr lang="en-US" dirty="0"/>
          </a:p>
        </p:txBody>
      </p:sp>
      <p:pic>
        <p:nvPicPr>
          <p:cNvPr id="1026" name="Picture 2" descr="Line chart showing the development of information 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2060448"/>
            <a:ext cx="5486400" cy="3730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012" y="5935533"/>
            <a:ext cx="4724400" cy="215444"/>
          </a:xfrm>
          <a:prstGeom prst="rect">
            <a:avLst/>
          </a:prstGeom>
          <a:noFill/>
        </p:spPr>
        <p:txBody>
          <a:bodyPr wrap="square" rtlCol="0">
            <a:spAutoFit/>
          </a:bodyPr>
          <a:lstStyle/>
          <a:p>
            <a:r>
              <a:rPr lang="en-US" sz="800" dirty="0" smtClean="0"/>
              <a:t>The growth of Information, Retrieved 2019, http://www.dlib.org/dlib/may09/mestl/05mestl.html</a:t>
            </a:r>
          </a:p>
        </p:txBody>
      </p:sp>
      <p:pic>
        <p:nvPicPr>
          <p:cNvPr id="1028" name="Picture 4" descr="(The prediction of exponential growth in digital information from EMC's Digital Universe repo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3" y="1676400"/>
            <a:ext cx="5288971" cy="4010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3012" y="5873978"/>
            <a:ext cx="4724400" cy="461665"/>
          </a:xfrm>
          <a:prstGeom prst="rect">
            <a:avLst/>
          </a:prstGeom>
          <a:noFill/>
        </p:spPr>
        <p:txBody>
          <a:bodyPr wrap="square" rtlCol="0">
            <a:spAutoFit/>
          </a:bodyPr>
          <a:lstStyle/>
          <a:p>
            <a:r>
              <a:rPr lang="en-US" sz="800" dirty="0" smtClean="0"/>
              <a:t>The growth of Digital Universe, Retrieved 2019, https://theurbantechnologist.com/2013/12/03/information-and-choice-nine-reasons-our-future-is-in-the-balance/</a:t>
            </a:r>
          </a:p>
        </p:txBody>
      </p:sp>
    </p:spTree>
    <p:extLst>
      <p:ext uri="{BB962C8B-B14F-4D97-AF65-F5344CB8AC3E}">
        <p14:creationId xmlns:p14="http://schemas.microsoft.com/office/powerpoint/2010/main" val="264563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Problem</a:t>
            </a:r>
          </a:p>
        </p:txBody>
      </p:sp>
      <p:sp>
        <p:nvSpPr>
          <p:cNvPr id="4" name="Slide Number Placeholder 3"/>
          <p:cNvSpPr>
            <a:spLocks noGrp="1"/>
          </p:cNvSpPr>
          <p:nvPr>
            <p:ph type="sldNum" sz="quarter" idx="4"/>
          </p:nvPr>
        </p:nvSpPr>
        <p:spPr/>
        <p:txBody>
          <a:bodyPr/>
          <a:lstStyle/>
          <a:p>
            <a:fld id="{E79839AE-F4E4-0B47-9E53-6189B08B4F00}" type="slidenum">
              <a:rPr lang="en-US" smtClean="0"/>
              <a:pPr/>
              <a:t>8</a:t>
            </a:fld>
            <a:endParaRPr lang="en-US" dirty="0"/>
          </a:p>
        </p:txBody>
      </p:sp>
      <p:pic>
        <p:nvPicPr>
          <p:cNvPr id="1028" name="Picture 4" descr="(The prediction of exponential growth in digital information from EMC's Digital Universe repo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3" y="1676400"/>
            <a:ext cx="5288971" cy="4010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3012" y="5873978"/>
            <a:ext cx="4724400" cy="338554"/>
          </a:xfrm>
          <a:prstGeom prst="rect">
            <a:avLst/>
          </a:prstGeom>
          <a:noFill/>
        </p:spPr>
        <p:txBody>
          <a:bodyPr wrap="square" rtlCol="0">
            <a:spAutoFit/>
          </a:bodyPr>
          <a:lstStyle/>
          <a:p>
            <a:r>
              <a:rPr lang="en-US" sz="800" dirty="0" smtClean="0"/>
              <a:t>The growth of Digital Universe, 2019, https://theurbantechnologist.com/2013/12/03/information-and-choice-nine-reasons-our-future-is-in-the-balance/</a:t>
            </a:r>
          </a:p>
        </p:txBody>
      </p:sp>
      <p:sp>
        <p:nvSpPr>
          <p:cNvPr id="3" name="Rectangle 2"/>
          <p:cNvSpPr/>
          <p:nvPr/>
        </p:nvSpPr>
        <p:spPr>
          <a:xfrm>
            <a:off x="379412" y="2438400"/>
            <a:ext cx="5803370" cy="2062103"/>
          </a:xfrm>
          <a:prstGeom prst="rect">
            <a:avLst/>
          </a:prstGeom>
        </p:spPr>
        <p:txBody>
          <a:bodyPr wrap="square">
            <a:spAutoFit/>
          </a:bodyPr>
          <a:lstStyle/>
          <a:p>
            <a:r>
              <a:rPr lang="en-US" sz="1600" dirty="0" smtClean="0">
                <a:hlinkClick r:id="rId4"/>
              </a:rPr>
              <a:t>EMC’s Digital Universe report</a:t>
            </a:r>
            <a:r>
              <a:rPr lang="en-US" sz="1600" dirty="0" smtClean="0"/>
              <a:t> shows that in </a:t>
            </a:r>
            <a:r>
              <a:rPr lang="en-US" sz="1600" b="1" dirty="0" smtClean="0"/>
              <a:t>between 2010 and 2012 more information was recorded than in all of previous human history</a:t>
            </a:r>
            <a:r>
              <a:rPr lang="en-US" sz="1600" dirty="0" smtClean="0"/>
              <a:t>. They predict that the quantity of information recorded will double every 2 years, meaning that </a:t>
            </a:r>
            <a:r>
              <a:rPr lang="en-US" sz="1600" b="1" dirty="0" smtClean="0"/>
              <a:t>at </a:t>
            </a:r>
            <a:r>
              <a:rPr lang="en-US" sz="1600" b="1" i="1" dirty="0" smtClean="0"/>
              <a:t>any point in the next two decades</a:t>
            </a:r>
            <a:r>
              <a:rPr lang="en-US" sz="1600" b="1" dirty="0" smtClean="0"/>
              <a:t> it will be true to make the same assertion that “more information was recorded in the last two years than in all of previous history</a:t>
            </a:r>
            <a:r>
              <a:rPr lang="en-US" sz="1600" dirty="0" smtClean="0"/>
              <a:t>”. </a:t>
            </a:r>
            <a:endParaRPr lang="en-US" sz="1600" dirty="0"/>
          </a:p>
        </p:txBody>
      </p:sp>
      <p:sp>
        <p:nvSpPr>
          <p:cNvPr id="9" name="TextBox 8"/>
          <p:cNvSpPr txBox="1"/>
          <p:nvPr/>
        </p:nvSpPr>
        <p:spPr>
          <a:xfrm>
            <a:off x="531812" y="4546713"/>
            <a:ext cx="4724400" cy="461665"/>
          </a:xfrm>
          <a:prstGeom prst="rect">
            <a:avLst/>
          </a:prstGeom>
          <a:noFill/>
        </p:spPr>
        <p:txBody>
          <a:bodyPr wrap="square" rtlCol="0">
            <a:spAutoFit/>
          </a:bodyPr>
          <a:lstStyle/>
          <a:p>
            <a:r>
              <a:rPr lang="en-US" sz="800" dirty="0" smtClean="0"/>
              <a:t>The growth of Digital Universe, Retrieved 2019, https://theurbantechnologist.com/2013/12/03/information-and-choice-nine-reasons-our-future-is-in-the-balance/</a:t>
            </a:r>
          </a:p>
        </p:txBody>
      </p:sp>
    </p:spTree>
    <p:extLst>
      <p:ext uri="{BB962C8B-B14F-4D97-AF65-F5344CB8AC3E}">
        <p14:creationId xmlns:p14="http://schemas.microsoft.com/office/powerpoint/2010/main" val="3813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Problem</a:t>
            </a:r>
          </a:p>
        </p:txBody>
      </p:sp>
      <p:sp>
        <p:nvSpPr>
          <p:cNvPr id="4" name="Slide Number Placeholder 3"/>
          <p:cNvSpPr>
            <a:spLocks noGrp="1"/>
          </p:cNvSpPr>
          <p:nvPr>
            <p:ph type="sldNum" sz="quarter" idx="4"/>
          </p:nvPr>
        </p:nvSpPr>
        <p:spPr/>
        <p:txBody>
          <a:bodyPr/>
          <a:lstStyle/>
          <a:p>
            <a:fld id="{E79839AE-F4E4-0B47-9E53-6189B08B4F00}" type="slidenum">
              <a:rPr lang="en-US" smtClean="0"/>
              <a:pPr/>
              <a:t>9</a:t>
            </a:fld>
            <a:endParaRPr lang="en-US" dirty="0"/>
          </a:p>
        </p:txBody>
      </p:sp>
      <p:pic>
        <p:nvPicPr>
          <p:cNvPr id="3074" name="Picture 2" descr="Chart showing ma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12" y="2438400"/>
            <a:ext cx="4762500" cy="1914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27412" y="4724400"/>
            <a:ext cx="4724400" cy="215444"/>
          </a:xfrm>
          <a:prstGeom prst="rect">
            <a:avLst/>
          </a:prstGeom>
          <a:noFill/>
        </p:spPr>
        <p:txBody>
          <a:bodyPr wrap="square" rtlCol="0">
            <a:spAutoFit/>
          </a:bodyPr>
          <a:lstStyle/>
          <a:p>
            <a:r>
              <a:rPr lang="en-US" sz="800" dirty="0" smtClean="0"/>
              <a:t>The growth of Information, Retrieved 2019, http://www.dlib.org/dlib/may09/mestl/05mestl.html</a:t>
            </a:r>
          </a:p>
        </p:txBody>
      </p:sp>
      <p:sp>
        <p:nvSpPr>
          <p:cNvPr id="5" name="TextBox 4"/>
          <p:cNvSpPr txBox="1"/>
          <p:nvPr/>
        </p:nvSpPr>
        <p:spPr>
          <a:xfrm>
            <a:off x="531812" y="2413933"/>
            <a:ext cx="5410200" cy="1938992"/>
          </a:xfrm>
          <a:prstGeom prst="rect">
            <a:avLst/>
          </a:prstGeom>
          <a:noFill/>
        </p:spPr>
        <p:txBody>
          <a:bodyPr wrap="square" rtlCol="0">
            <a:spAutoFit/>
          </a:bodyPr>
          <a:lstStyle/>
          <a:p>
            <a:r>
              <a:rPr lang="en-US" sz="2400" dirty="0" smtClean="0"/>
              <a:t>One of the problems with data, is that it changes over time.  So not only is information growing, the meaning of it is changing as well (e.g. ‘application’, ‘compress’, ‘windows</a:t>
            </a:r>
            <a:r>
              <a:rPr lang="en-US" sz="2400" dirty="0" smtClean="0"/>
              <a:t>’, Awful’).</a:t>
            </a:r>
            <a:endParaRPr lang="en-US" sz="2400" dirty="0" smtClean="0"/>
          </a:p>
        </p:txBody>
      </p:sp>
    </p:spTree>
    <p:extLst>
      <p:ext uri="{BB962C8B-B14F-4D97-AF65-F5344CB8AC3E}">
        <p14:creationId xmlns:p14="http://schemas.microsoft.com/office/powerpoint/2010/main" val="657672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879ab871-1c74-4041-8741-a0acced564d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82bd5d90-42ad-4975-9671-f857d43e02fd"/>
</p:tagLst>
</file>

<file path=ppt/theme/theme1.xml><?xml version="1.0" encoding="utf-8"?>
<a:theme xmlns:a="http://schemas.openxmlformats.org/drawingml/2006/main" name="Cover Slide - Green lines">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 Dark green lines">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 Green lines 2">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Slides">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5.xml><?xml version="1.0" encoding="utf-8"?>
<a:theme xmlns:a="http://schemas.openxmlformats.org/drawingml/2006/main" name="Custom Design">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Section Breaks">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Large Quote Slides">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 PH Powerpoint Template</Template>
  <TotalTime>6871</TotalTime>
  <Words>1451</Words>
  <Application>Microsoft Office PowerPoint</Application>
  <PresentationFormat>Custom</PresentationFormat>
  <Paragraphs>160</Paragraphs>
  <Slides>22</Slides>
  <Notes>18</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Cover Slide - Green lines</vt:lpstr>
      <vt:lpstr>Cover Slide - Dark green lines</vt:lpstr>
      <vt:lpstr>Cover Slide - Green lines 2</vt:lpstr>
      <vt:lpstr>Text Slides</vt:lpstr>
      <vt:lpstr>Custom Design</vt:lpstr>
      <vt:lpstr>Section Breaks</vt:lpstr>
      <vt:lpstr>Large Quote Slides</vt:lpstr>
      <vt:lpstr>Business Intelligence for Business Analysts in 2020</vt:lpstr>
      <vt:lpstr>Our Organization</vt:lpstr>
      <vt:lpstr>About Me</vt:lpstr>
      <vt:lpstr>An Example</vt:lpstr>
      <vt:lpstr>An Example</vt:lpstr>
      <vt:lpstr>Agenda</vt:lpstr>
      <vt:lpstr>Defining the Problem</vt:lpstr>
      <vt:lpstr>Defining the Problem</vt:lpstr>
      <vt:lpstr>Defining the Problem</vt:lpstr>
      <vt:lpstr>Defining the Problem</vt:lpstr>
      <vt:lpstr>Defining the Problem</vt:lpstr>
      <vt:lpstr>Defining Business Intelligence</vt:lpstr>
      <vt:lpstr>Defining Business Intelligence</vt:lpstr>
      <vt:lpstr>Expectation of the BA/BSA</vt:lpstr>
      <vt:lpstr>Expectation of the BA/BSA</vt:lpstr>
      <vt:lpstr>Expectation of the BA/BSA</vt:lpstr>
      <vt:lpstr>Expectation of the BA/BSA</vt:lpstr>
      <vt:lpstr>Expectation of the BA/BSA</vt:lpstr>
      <vt:lpstr>Expectation of the BA/BSA</vt:lpstr>
      <vt:lpstr>Expectation of the BA/BSA</vt:lpstr>
      <vt:lpstr>Expectation of the BA/BSA</vt:lpstr>
      <vt:lpstr>Discussion</vt:lpstr>
    </vt:vector>
  </TitlesOfParts>
  <Company>Spectrum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for Business Analysts</dc:title>
  <dc:creator>Joshua Stephens</dc:creator>
  <cp:lastModifiedBy>Joshua Stephens</cp:lastModifiedBy>
  <cp:revision>26</cp:revision>
  <dcterms:created xsi:type="dcterms:W3CDTF">2019-08-05T13:47:07Z</dcterms:created>
  <dcterms:modified xsi:type="dcterms:W3CDTF">2019-09-18T11:58:56Z</dcterms:modified>
</cp:coreProperties>
</file>