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  <p:sldMasterId id="2147483681" r:id="rId6"/>
    <p:sldMasterId id="2147483684" r:id="rId7"/>
    <p:sldMasterId id="2147483687" r:id="rId8"/>
    <p:sldMasterId id="2147483699" r:id="rId9"/>
    <p:sldMasterId id="2147483700" r:id="rId10"/>
    <p:sldMasterId id="2147483707" r:id="rId11"/>
  </p:sldMasterIdLst>
  <p:notesMasterIdLst>
    <p:notesMasterId r:id="rId40"/>
  </p:notesMasterIdLst>
  <p:sldIdLst>
    <p:sldId id="266" r:id="rId12"/>
    <p:sldId id="267" r:id="rId13"/>
    <p:sldId id="406" r:id="rId14"/>
    <p:sldId id="408" r:id="rId15"/>
    <p:sldId id="405" r:id="rId16"/>
    <p:sldId id="394" r:id="rId17"/>
    <p:sldId id="257" r:id="rId18"/>
    <p:sldId id="407" r:id="rId19"/>
    <p:sldId id="392" r:id="rId20"/>
    <p:sldId id="395" r:id="rId21"/>
    <p:sldId id="297" r:id="rId22"/>
    <p:sldId id="404" r:id="rId23"/>
    <p:sldId id="259" r:id="rId24"/>
    <p:sldId id="268" r:id="rId25"/>
    <p:sldId id="275" r:id="rId26"/>
    <p:sldId id="271" r:id="rId27"/>
    <p:sldId id="265" r:id="rId28"/>
    <p:sldId id="260" r:id="rId29"/>
    <p:sldId id="261" r:id="rId30"/>
    <p:sldId id="262" r:id="rId31"/>
    <p:sldId id="263" r:id="rId32"/>
    <p:sldId id="270" r:id="rId33"/>
    <p:sldId id="409" r:id="rId34"/>
    <p:sldId id="280" r:id="rId35"/>
    <p:sldId id="277" r:id="rId36"/>
    <p:sldId id="410" r:id="rId37"/>
    <p:sldId id="278" r:id="rId38"/>
    <p:sldId id="279" r:id="rId39"/>
  </p:sldIdLst>
  <p:sldSz cx="12192000" cy="6858000"/>
  <p:notesSz cx="6858000" cy="981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en, Christopher M" initials="BM" lastIdx="1" clrIdx="0">
    <p:extLst>
      <p:ext uri="{19B8F6BF-5375-455C-9EA6-DF929625EA0E}">
        <p15:presenceInfo xmlns:p15="http://schemas.microsoft.com/office/powerpoint/2012/main" userId="S::christopher.breen@priorityhealth.com::fe1bc6ec-3764-400c-bc37-e21395c936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925" autoAdjust="0"/>
  </p:normalViewPr>
  <p:slideViewPr>
    <p:cSldViewPr snapToGrid="0">
      <p:cViewPr varScale="1">
        <p:scale>
          <a:sx n="75" d="100"/>
          <a:sy n="75" d="100"/>
        </p:scale>
        <p:origin x="9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252" d="100"/>
          <a:sy n="252" d="100"/>
        </p:scale>
        <p:origin x="204" y="1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DFBCF-2FF1-439B-ACBE-9CD94ADEE3A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BB7948-94CA-4935-8BA2-76F0FFC0032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Provider Network Analytics</a:t>
          </a:r>
        </a:p>
      </dgm:t>
    </dgm:pt>
    <dgm:pt modelId="{FA63F27A-9DF8-4F67-8B9D-839288BB7834}" type="parTrans" cxnId="{CBE7C733-5B19-481C-A576-6AA8C7CB60B3}">
      <dgm:prSet/>
      <dgm:spPr/>
      <dgm:t>
        <a:bodyPr/>
        <a:lstStyle/>
        <a:p>
          <a:endParaRPr lang="en-US"/>
        </a:p>
      </dgm:t>
    </dgm:pt>
    <dgm:pt modelId="{7D7D1824-4332-446B-A34A-760AAB3571BB}" type="sibTrans" cxnId="{CBE7C733-5B19-481C-A576-6AA8C7CB60B3}">
      <dgm:prSet/>
      <dgm:spPr/>
      <dgm:t>
        <a:bodyPr/>
        <a:lstStyle/>
        <a:p>
          <a:endParaRPr lang="en-US"/>
        </a:p>
      </dgm:t>
    </dgm:pt>
    <dgm:pt modelId="{759ABBEC-4E67-4C54-B685-11761153B77D}">
      <dgm:prSet phldrT="[Text]"/>
      <dgm:spPr/>
      <dgm:t>
        <a:bodyPr/>
        <a:lstStyle/>
        <a:p>
          <a:r>
            <a:rPr lang="en-US" b="1" dirty="0"/>
            <a:t>Provider Operations Support</a:t>
          </a:r>
        </a:p>
      </dgm:t>
    </dgm:pt>
    <dgm:pt modelId="{804F4030-6B66-49B8-BFC7-ED0A1CD9AD50}" type="parTrans" cxnId="{21ABC4B9-3555-4E2A-A0C6-D1E924801D7F}">
      <dgm:prSet/>
      <dgm:spPr/>
      <dgm:t>
        <a:bodyPr/>
        <a:lstStyle/>
        <a:p>
          <a:endParaRPr lang="en-US"/>
        </a:p>
      </dgm:t>
    </dgm:pt>
    <dgm:pt modelId="{C62AD3C0-6B26-4EA4-9BC5-C98AB4DCC2C0}" type="sibTrans" cxnId="{21ABC4B9-3555-4E2A-A0C6-D1E924801D7F}">
      <dgm:prSet/>
      <dgm:spPr/>
      <dgm:t>
        <a:bodyPr/>
        <a:lstStyle/>
        <a:p>
          <a:endParaRPr lang="en-US"/>
        </a:p>
      </dgm:t>
    </dgm:pt>
    <dgm:pt modelId="{914B5E95-6860-40D6-9DF1-A68232A4A7B1}">
      <dgm:prSet phldrT="[Text]"/>
      <dgm:spPr/>
      <dgm:t>
        <a:bodyPr/>
        <a:lstStyle/>
        <a:p>
          <a:r>
            <a:rPr lang="en-US" b="1" dirty="0"/>
            <a:t>Financial Analytics</a:t>
          </a:r>
        </a:p>
      </dgm:t>
    </dgm:pt>
    <dgm:pt modelId="{55712979-5BC5-4403-9CB8-8FB77DB66002}" type="parTrans" cxnId="{C3AB38B4-A4E1-4A52-9602-01DEFDA995D9}">
      <dgm:prSet/>
      <dgm:spPr/>
      <dgm:t>
        <a:bodyPr/>
        <a:lstStyle/>
        <a:p>
          <a:endParaRPr lang="en-US"/>
        </a:p>
      </dgm:t>
    </dgm:pt>
    <dgm:pt modelId="{4CAE69B9-5A90-4E40-B2F8-0D6F38235447}" type="sibTrans" cxnId="{C3AB38B4-A4E1-4A52-9602-01DEFDA995D9}">
      <dgm:prSet/>
      <dgm:spPr/>
      <dgm:t>
        <a:bodyPr/>
        <a:lstStyle/>
        <a:p>
          <a:endParaRPr lang="en-US"/>
        </a:p>
      </dgm:t>
    </dgm:pt>
    <dgm:pt modelId="{21331AFC-E1CC-484E-B792-E0C3AAD97006}">
      <dgm:prSet phldrT="[Text]"/>
      <dgm:spPr/>
      <dgm:t>
        <a:bodyPr/>
        <a:lstStyle/>
        <a:p>
          <a:r>
            <a:rPr lang="en-US" b="1" dirty="0"/>
            <a:t>Reimbursement Configuration</a:t>
          </a:r>
        </a:p>
      </dgm:t>
    </dgm:pt>
    <dgm:pt modelId="{909108F3-77CD-42C9-80C0-26D8643C66F7}" type="parTrans" cxnId="{447C339D-E9C3-446E-B24B-809EC0E9907D}">
      <dgm:prSet/>
      <dgm:spPr/>
      <dgm:t>
        <a:bodyPr/>
        <a:lstStyle/>
        <a:p>
          <a:endParaRPr lang="en-US"/>
        </a:p>
      </dgm:t>
    </dgm:pt>
    <dgm:pt modelId="{C586DDDE-FC06-4600-A22D-790353EEFF84}" type="sibTrans" cxnId="{447C339D-E9C3-446E-B24B-809EC0E9907D}">
      <dgm:prSet/>
      <dgm:spPr/>
      <dgm:t>
        <a:bodyPr/>
        <a:lstStyle/>
        <a:p>
          <a:endParaRPr lang="en-US"/>
        </a:p>
      </dgm:t>
    </dgm:pt>
    <dgm:pt modelId="{9E455B7A-0286-4CFA-A01B-E9CF6DE6372D}">
      <dgm:prSet phldrT="[Text]"/>
      <dgm:spPr/>
      <dgm:t>
        <a:bodyPr/>
        <a:lstStyle/>
        <a:p>
          <a:r>
            <a:rPr lang="en-US" dirty="0"/>
            <a:t>Data Engineering</a:t>
          </a:r>
          <a:br>
            <a:rPr lang="en-US" dirty="0"/>
          </a:br>
          <a:r>
            <a:rPr lang="en-US" dirty="0"/>
            <a:t>&amp;</a:t>
          </a:r>
          <a:br>
            <a:rPr lang="en-US" dirty="0"/>
          </a:br>
          <a:r>
            <a:rPr lang="en-US" dirty="0"/>
            <a:t>Data Science</a:t>
          </a:r>
        </a:p>
      </dgm:t>
    </dgm:pt>
    <dgm:pt modelId="{69DBEAD5-3E84-49CE-B250-76584DAEAEB4}" type="parTrans" cxnId="{BA211413-C090-4317-A9AD-61E477A58825}">
      <dgm:prSet/>
      <dgm:spPr/>
      <dgm:t>
        <a:bodyPr/>
        <a:lstStyle/>
        <a:p>
          <a:endParaRPr lang="en-US"/>
        </a:p>
      </dgm:t>
    </dgm:pt>
    <dgm:pt modelId="{27C164E6-4F1E-4FD4-AFAE-612FA54209AC}" type="sibTrans" cxnId="{BA211413-C090-4317-A9AD-61E477A58825}">
      <dgm:prSet/>
      <dgm:spPr/>
      <dgm:t>
        <a:bodyPr/>
        <a:lstStyle/>
        <a:p>
          <a:endParaRPr lang="en-US"/>
        </a:p>
      </dgm:t>
    </dgm:pt>
    <dgm:pt modelId="{23062E12-F3F6-49E5-A2D7-4EAAE5674EFC}" type="pres">
      <dgm:prSet presAssocID="{E42DFBCF-2FF1-439B-ACBE-9CD94ADEE3A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2592393-382F-4342-9FD5-0FBB0B3FE774}" type="pres">
      <dgm:prSet presAssocID="{89BB7948-94CA-4935-8BA2-76F0FFC00326}" presName="centerShape" presStyleLbl="node0" presStyleIdx="0" presStyleCnt="1"/>
      <dgm:spPr/>
    </dgm:pt>
    <dgm:pt modelId="{8A1401E9-CB9B-444F-A015-AB0300EF8CB9}" type="pres">
      <dgm:prSet presAssocID="{804F4030-6B66-49B8-BFC7-ED0A1CD9AD50}" presName="parTrans" presStyleLbl="bgSibTrans2D1" presStyleIdx="0" presStyleCnt="4"/>
      <dgm:spPr/>
    </dgm:pt>
    <dgm:pt modelId="{88BEBC24-6B43-4C4C-822E-801870364BD0}" type="pres">
      <dgm:prSet presAssocID="{759ABBEC-4E67-4C54-B685-11761153B77D}" presName="node" presStyleLbl="node1" presStyleIdx="0" presStyleCnt="4">
        <dgm:presLayoutVars>
          <dgm:bulletEnabled val="1"/>
        </dgm:presLayoutVars>
      </dgm:prSet>
      <dgm:spPr/>
    </dgm:pt>
    <dgm:pt modelId="{A9394237-FABF-4375-841D-89201C22234B}" type="pres">
      <dgm:prSet presAssocID="{55712979-5BC5-4403-9CB8-8FB77DB66002}" presName="parTrans" presStyleLbl="bgSibTrans2D1" presStyleIdx="1" presStyleCnt="4"/>
      <dgm:spPr/>
    </dgm:pt>
    <dgm:pt modelId="{711894F5-FACE-4843-B33E-A434B64060B8}" type="pres">
      <dgm:prSet presAssocID="{914B5E95-6860-40D6-9DF1-A68232A4A7B1}" presName="node" presStyleLbl="node1" presStyleIdx="1" presStyleCnt="4">
        <dgm:presLayoutVars>
          <dgm:bulletEnabled val="1"/>
        </dgm:presLayoutVars>
      </dgm:prSet>
      <dgm:spPr/>
    </dgm:pt>
    <dgm:pt modelId="{7F995919-3D48-4DF0-92F4-ED5E9EB396EE}" type="pres">
      <dgm:prSet presAssocID="{909108F3-77CD-42C9-80C0-26D8643C66F7}" presName="parTrans" presStyleLbl="bgSibTrans2D1" presStyleIdx="2" presStyleCnt="4"/>
      <dgm:spPr/>
    </dgm:pt>
    <dgm:pt modelId="{CD083A5A-97FF-4C4F-9FDF-D2DA51B5418E}" type="pres">
      <dgm:prSet presAssocID="{21331AFC-E1CC-484E-B792-E0C3AAD97006}" presName="node" presStyleLbl="node1" presStyleIdx="2" presStyleCnt="4">
        <dgm:presLayoutVars>
          <dgm:bulletEnabled val="1"/>
        </dgm:presLayoutVars>
      </dgm:prSet>
      <dgm:spPr/>
    </dgm:pt>
    <dgm:pt modelId="{120F2610-244D-4565-8867-BA513D3DCCDA}" type="pres">
      <dgm:prSet presAssocID="{69DBEAD5-3E84-49CE-B250-76584DAEAEB4}" presName="parTrans" presStyleLbl="bgSibTrans2D1" presStyleIdx="3" presStyleCnt="4"/>
      <dgm:spPr/>
    </dgm:pt>
    <dgm:pt modelId="{D040A77D-E212-420B-A715-1A29BF4E1A7E}" type="pres">
      <dgm:prSet presAssocID="{9E455B7A-0286-4CFA-A01B-E9CF6DE6372D}" presName="node" presStyleLbl="node1" presStyleIdx="3" presStyleCnt="4">
        <dgm:presLayoutVars>
          <dgm:bulletEnabled val="1"/>
        </dgm:presLayoutVars>
      </dgm:prSet>
      <dgm:spPr/>
    </dgm:pt>
  </dgm:ptLst>
  <dgm:cxnLst>
    <dgm:cxn modelId="{D2B59E02-347F-426F-9FD3-B6A715307683}" type="presOf" srcId="{89BB7948-94CA-4935-8BA2-76F0FFC00326}" destId="{C2592393-382F-4342-9FD5-0FBB0B3FE774}" srcOrd="0" destOrd="0" presId="urn:microsoft.com/office/officeart/2005/8/layout/radial4"/>
    <dgm:cxn modelId="{90EF1E05-D497-46C1-8FEA-563ABE4919B4}" type="presOf" srcId="{E42DFBCF-2FF1-439B-ACBE-9CD94ADEE3A3}" destId="{23062E12-F3F6-49E5-A2D7-4EAAE5674EFC}" srcOrd="0" destOrd="0" presId="urn:microsoft.com/office/officeart/2005/8/layout/radial4"/>
    <dgm:cxn modelId="{BA211413-C090-4317-A9AD-61E477A58825}" srcId="{89BB7948-94CA-4935-8BA2-76F0FFC00326}" destId="{9E455B7A-0286-4CFA-A01B-E9CF6DE6372D}" srcOrd="3" destOrd="0" parTransId="{69DBEAD5-3E84-49CE-B250-76584DAEAEB4}" sibTransId="{27C164E6-4F1E-4FD4-AFAE-612FA54209AC}"/>
    <dgm:cxn modelId="{857B5C2C-7A0B-48A9-A149-5672463FC2CA}" type="presOf" srcId="{914B5E95-6860-40D6-9DF1-A68232A4A7B1}" destId="{711894F5-FACE-4843-B33E-A434B64060B8}" srcOrd="0" destOrd="0" presId="urn:microsoft.com/office/officeart/2005/8/layout/radial4"/>
    <dgm:cxn modelId="{CBE7C733-5B19-481C-A576-6AA8C7CB60B3}" srcId="{E42DFBCF-2FF1-439B-ACBE-9CD94ADEE3A3}" destId="{89BB7948-94CA-4935-8BA2-76F0FFC00326}" srcOrd="0" destOrd="0" parTransId="{FA63F27A-9DF8-4F67-8B9D-839288BB7834}" sibTransId="{7D7D1824-4332-446B-A34A-760AAB3571BB}"/>
    <dgm:cxn modelId="{E346B94A-E3E9-451D-A5EB-2AC71880FADB}" type="presOf" srcId="{21331AFC-E1CC-484E-B792-E0C3AAD97006}" destId="{CD083A5A-97FF-4C4F-9FDF-D2DA51B5418E}" srcOrd="0" destOrd="0" presId="urn:microsoft.com/office/officeart/2005/8/layout/radial4"/>
    <dgm:cxn modelId="{53BF8679-7169-4770-AAF2-3A9C689C89EC}" type="presOf" srcId="{9E455B7A-0286-4CFA-A01B-E9CF6DE6372D}" destId="{D040A77D-E212-420B-A715-1A29BF4E1A7E}" srcOrd="0" destOrd="0" presId="urn:microsoft.com/office/officeart/2005/8/layout/radial4"/>
    <dgm:cxn modelId="{300B8E90-2FA9-4147-867B-921FC4717795}" type="presOf" srcId="{55712979-5BC5-4403-9CB8-8FB77DB66002}" destId="{A9394237-FABF-4375-841D-89201C22234B}" srcOrd="0" destOrd="0" presId="urn:microsoft.com/office/officeart/2005/8/layout/radial4"/>
    <dgm:cxn modelId="{447C339D-E9C3-446E-B24B-809EC0E9907D}" srcId="{89BB7948-94CA-4935-8BA2-76F0FFC00326}" destId="{21331AFC-E1CC-484E-B792-E0C3AAD97006}" srcOrd="2" destOrd="0" parTransId="{909108F3-77CD-42C9-80C0-26D8643C66F7}" sibTransId="{C586DDDE-FC06-4600-A22D-790353EEFF84}"/>
    <dgm:cxn modelId="{C3AB38B4-A4E1-4A52-9602-01DEFDA995D9}" srcId="{89BB7948-94CA-4935-8BA2-76F0FFC00326}" destId="{914B5E95-6860-40D6-9DF1-A68232A4A7B1}" srcOrd="1" destOrd="0" parTransId="{55712979-5BC5-4403-9CB8-8FB77DB66002}" sibTransId="{4CAE69B9-5A90-4E40-B2F8-0D6F38235447}"/>
    <dgm:cxn modelId="{21ABC4B9-3555-4E2A-A0C6-D1E924801D7F}" srcId="{89BB7948-94CA-4935-8BA2-76F0FFC00326}" destId="{759ABBEC-4E67-4C54-B685-11761153B77D}" srcOrd="0" destOrd="0" parTransId="{804F4030-6B66-49B8-BFC7-ED0A1CD9AD50}" sibTransId="{C62AD3C0-6B26-4EA4-9BC5-C98AB4DCC2C0}"/>
    <dgm:cxn modelId="{49FE92DA-D885-4C38-9B09-9111941B7D08}" type="presOf" srcId="{804F4030-6B66-49B8-BFC7-ED0A1CD9AD50}" destId="{8A1401E9-CB9B-444F-A015-AB0300EF8CB9}" srcOrd="0" destOrd="0" presId="urn:microsoft.com/office/officeart/2005/8/layout/radial4"/>
    <dgm:cxn modelId="{4DAC9BE2-4D81-4F0F-AD46-8E61A19E4D69}" type="presOf" srcId="{69DBEAD5-3E84-49CE-B250-76584DAEAEB4}" destId="{120F2610-244D-4565-8867-BA513D3DCCDA}" srcOrd="0" destOrd="0" presId="urn:microsoft.com/office/officeart/2005/8/layout/radial4"/>
    <dgm:cxn modelId="{42D2D9F0-BB70-4064-B026-CF0D0B6918FB}" type="presOf" srcId="{759ABBEC-4E67-4C54-B685-11761153B77D}" destId="{88BEBC24-6B43-4C4C-822E-801870364BD0}" srcOrd="0" destOrd="0" presId="urn:microsoft.com/office/officeart/2005/8/layout/radial4"/>
    <dgm:cxn modelId="{440930FF-ADC2-4239-8B05-6748EAF0F36C}" type="presOf" srcId="{909108F3-77CD-42C9-80C0-26D8643C66F7}" destId="{7F995919-3D48-4DF0-92F4-ED5E9EB396EE}" srcOrd="0" destOrd="0" presId="urn:microsoft.com/office/officeart/2005/8/layout/radial4"/>
    <dgm:cxn modelId="{D2ACF27E-E5F3-49E3-89F3-188E89875049}" type="presParOf" srcId="{23062E12-F3F6-49E5-A2D7-4EAAE5674EFC}" destId="{C2592393-382F-4342-9FD5-0FBB0B3FE774}" srcOrd="0" destOrd="0" presId="urn:microsoft.com/office/officeart/2005/8/layout/radial4"/>
    <dgm:cxn modelId="{001BEDE5-CFD1-4966-9E1F-F30835985EE3}" type="presParOf" srcId="{23062E12-F3F6-49E5-A2D7-4EAAE5674EFC}" destId="{8A1401E9-CB9B-444F-A015-AB0300EF8CB9}" srcOrd="1" destOrd="0" presId="urn:microsoft.com/office/officeart/2005/8/layout/radial4"/>
    <dgm:cxn modelId="{60D7146F-5F17-45E1-BE4A-339F3D6BA177}" type="presParOf" srcId="{23062E12-F3F6-49E5-A2D7-4EAAE5674EFC}" destId="{88BEBC24-6B43-4C4C-822E-801870364BD0}" srcOrd="2" destOrd="0" presId="urn:microsoft.com/office/officeart/2005/8/layout/radial4"/>
    <dgm:cxn modelId="{C73AACF2-1D1E-4023-BFF5-46861F122212}" type="presParOf" srcId="{23062E12-F3F6-49E5-A2D7-4EAAE5674EFC}" destId="{A9394237-FABF-4375-841D-89201C22234B}" srcOrd="3" destOrd="0" presId="urn:microsoft.com/office/officeart/2005/8/layout/radial4"/>
    <dgm:cxn modelId="{293BFE5E-54ED-45D8-B4DE-FD1B732C8225}" type="presParOf" srcId="{23062E12-F3F6-49E5-A2D7-4EAAE5674EFC}" destId="{711894F5-FACE-4843-B33E-A434B64060B8}" srcOrd="4" destOrd="0" presId="urn:microsoft.com/office/officeart/2005/8/layout/radial4"/>
    <dgm:cxn modelId="{68F3A020-EB45-4654-BD3D-5D80AE3CAD8F}" type="presParOf" srcId="{23062E12-F3F6-49E5-A2D7-4EAAE5674EFC}" destId="{7F995919-3D48-4DF0-92F4-ED5E9EB396EE}" srcOrd="5" destOrd="0" presId="urn:microsoft.com/office/officeart/2005/8/layout/radial4"/>
    <dgm:cxn modelId="{15A02715-826D-45CB-A19E-AE95FC905F27}" type="presParOf" srcId="{23062E12-F3F6-49E5-A2D7-4EAAE5674EFC}" destId="{CD083A5A-97FF-4C4F-9FDF-D2DA51B5418E}" srcOrd="6" destOrd="0" presId="urn:microsoft.com/office/officeart/2005/8/layout/radial4"/>
    <dgm:cxn modelId="{D447FABB-988E-4858-AB6C-791371C399EB}" type="presParOf" srcId="{23062E12-F3F6-49E5-A2D7-4EAAE5674EFC}" destId="{120F2610-244D-4565-8867-BA513D3DCCDA}" srcOrd="7" destOrd="0" presId="urn:microsoft.com/office/officeart/2005/8/layout/radial4"/>
    <dgm:cxn modelId="{8E8E348A-B2BF-455B-9B17-8519FDB809D5}" type="presParOf" srcId="{23062E12-F3F6-49E5-A2D7-4EAAE5674EFC}" destId="{D040A77D-E212-420B-A715-1A29BF4E1A7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92393-382F-4342-9FD5-0FBB0B3FE774}">
      <dsp:nvSpPr>
        <dsp:cNvPr id="0" name=""/>
        <dsp:cNvSpPr/>
      </dsp:nvSpPr>
      <dsp:spPr>
        <a:xfrm>
          <a:off x="3003803" y="2742999"/>
          <a:ext cx="2221992" cy="222199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Provider Network Analytics</a:t>
          </a:r>
        </a:p>
      </dsp:txBody>
      <dsp:txXfrm>
        <a:off x="3329206" y="3068402"/>
        <a:ext cx="1571186" cy="1571186"/>
      </dsp:txXfrm>
    </dsp:sp>
    <dsp:sp modelId="{8A1401E9-CB9B-444F-A015-AB0300EF8CB9}">
      <dsp:nvSpPr>
        <dsp:cNvPr id="0" name=""/>
        <dsp:cNvSpPr/>
      </dsp:nvSpPr>
      <dsp:spPr>
        <a:xfrm rot="11700000">
          <a:off x="1023745" y="2969272"/>
          <a:ext cx="1941832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EBC24-6B43-4C4C-822E-801870364BD0}">
      <dsp:nvSpPr>
        <dsp:cNvPr id="0" name=""/>
        <dsp:cNvSpPr/>
      </dsp:nvSpPr>
      <dsp:spPr>
        <a:xfrm>
          <a:off x="1382" y="2190257"/>
          <a:ext cx="2110892" cy="1688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Provider Operations Support</a:t>
          </a:r>
        </a:p>
      </dsp:txBody>
      <dsp:txXfrm>
        <a:off x="50843" y="2239718"/>
        <a:ext cx="2011970" cy="1589791"/>
      </dsp:txXfrm>
    </dsp:sp>
    <dsp:sp modelId="{A9394237-FABF-4375-841D-89201C22234B}">
      <dsp:nvSpPr>
        <dsp:cNvPr id="0" name=""/>
        <dsp:cNvSpPr/>
      </dsp:nvSpPr>
      <dsp:spPr>
        <a:xfrm rot="14700000">
          <a:off x="2216266" y="1548080"/>
          <a:ext cx="1941832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894F5-FACE-4843-B33E-A434B64060B8}">
      <dsp:nvSpPr>
        <dsp:cNvPr id="0" name=""/>
        <dsp:cNvSpPr/>
      </dsp:nvSpPr>
      <dsp:spPr>
        <a:xfrm>
          <a:off x="1721409" y="140408"/>
          <a:ext cx="2110892" cy="1688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Financial Analytics</a:t>
          </a:r>
        </a:p>
      </dsp:txBody>
      <dsp:txXfrm>
        <a:off x="1770870" y="189869"/>
        <a:ext cx="2011970" cy="1589791"/>
      </dsp:txXfrm>
    </dsp:sp>
    <dsp:sp modelId="{7F995919-3D48-4DF0-92F4-ED5E9EB396EE}">
      <dsp:nvSpPr>
        <dsp:cNvPr id="0" name=""/>
        <dsp:cNvSpPr/>
      </dsp:nvSpPr>
      <dsp:spPr>
        <a:xfrm rot="17700000">
          <a:off x="4071500" y="1548080"/>
          <a:ext cx="1941832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83A5A-97FF-4C4F-9FDF-D2DA51B5418E}">
      <dsp:nvSpPr>
        <dsp:cNvPr id="0" name=""/>
        <dsp:cNvSpPr/>
      </dsp:nvSpPr>
      <dsp:spPr>
        <a:xfrm>
          <a:off x="4397297" y="140408"/>
          <a:ext cx="2110892" cy="1688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Reimbursement Configuration</a:t>
          </a:r>
        </a:p>
      </dsp:txBody>
      <dsp:txXfrm>
        <a:off x="4446758" y="189869"/>
        <a:ext cx="2011970" cy="1589791"/>
      </dsp:txXfrm>
    </dsp:sp>
    <dsp:sp modelId="{120F2610-244D-4565-8867-BA513D3DCCDA}">
      <dsp:nvSpPr>
        <dsp:cNvPr id="0" name=""/>
        <dsp:cNvSpPr/>
      </dsp:nvSpPr>
      <dsp:spPr>
        <a:xfrm rot="20700000">
          <a:off x="5264022" y="2969272"/>
          <a:ext cx="1941832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0A77D-E212-420B-A715-1A29BF4E1A7E}">
      <dsp:nvSpPr>
        <dsp:cNvPr id="0" name=""/>
        <dsp:cNvSpPr/>
      </dsp:nvSpPr>
      <dsp:spPr>
        <a:xfrm>
          <a:off x="6117325" y="2190257"/>
          <a:ext cx="2110892" cy="1688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Engineering</a:t>
          </a:r>
          <a:br>
            <a:rPr lang="en-US" sz="2000" kern="1200" dirty="0"/>
          </a:br>
          <a:r>
            <a:rPr lang="en-US" sz="2000" kern="1200" dirty="0"/>
            <a:t>&amp;</a:t>
          </a:r>
          <a:br>
            <a:rPr lang="en-US" sz="2000" kern="1200" dirty="0"/>
          </a:br>
          <a:r>
            <a:rPr lang="en-US" sz="2000" kern="1200" dirty="0"/>
            <a:t>Data Science</a:t>
          </a:r>
        </a:p>
      </dsp:txBody>
      <dsp:txXfrm>
        <a:off x="6166786" y="2239718"/>
        <a:ext cx="2011970" cy="1589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D4FF2-16AD-45DF-AE79-445D45652EB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F3B0D-F271-4BF2-B97E-67AA71E0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5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llanovau.com/resources/business-analysis/business-analyst-caree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villanovau.com/resources/business-analysis/business-intelligence-business-analysis-critical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96386-862E-4D20-8ACB-662457F3A0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000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F3B0D-F271-4BF2-B97E-67AA71E03E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5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F3B0D-F271-4BF2-B97E-67AA71E03E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44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 - Current Functions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F3B0D-F271-4BF2-B97E-67AA71E03E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61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F3B0D-F271-4BF2-B97E-67AA71E03E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78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F3B0D-F271-4BF2-B97E-67AA71E03E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70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PNA </a:t>
            </a:r>
            <a:r>
              <a:rPr lang="en-US"/>
              <a:t>BI / Engineering </a:t>
            </a:r>
            <a:r>
              <a:rPr lang="en-US" dirty="0"/>
              <a:t>informing IS </a:t>
            </a:r>
            <a:r>
              <a:rPr lang="en-US"/>
              <a:t>architecture development in </a:t>
            </a:r>
            <a:r>
              <a:rPr lang="en-US" dirty="0"/>
              <a:t>an </a:t>
            </a:r>
            <a:r>
              <a:rPr lang="en-US"/>
              <a:t>advisory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F3B0D-F271-4BF2-B97E-67AA71E03E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93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F3B0D-F271-4BF2-B97E-67AA71E03E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9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 the organization’s provider reporting needs.  Many use cases that influence data sourcing.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F3B0D-F271-4BF2-B97E-67AA71E03E5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39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BSA role</a:t>
            </a:r>
          </a:p>
          <a:p>
            <a:r>
              <a:rPr lang="en-US" dirty="0"/>
              <a:t>Bi</a:t>
            </a:r>
          </a:p>
          <a:p>
            <a:r>
              <a:rPr lang="en-US" dirty="0"/>
              <a:t>Specialization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F3B0D-F271-4BF2-B97E-67AA71E03E5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98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F3B0D-F271-4BF2-B97E-67AA71E03E5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648700" y="2973388"/>
            <a:ext cx="26441400" cy="1487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28985-4CC0-4234-B56F-3ED1422174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91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F3B0D-F271-4BF2-B97E-67AA71E03E5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67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Compassion, Collaboration, Curiosity, Courage.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F3B0D-F271-4BF2-B97E-67AA71E03E5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0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F3B0D-F271-4BF2-B97E-67AA71E03E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4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Intelligence professionals seek to help organizations identify where improvements can be made. They are tasked with gathering the data that analysts can then digest and act upon. 1</a:t>
            </a:r>
            <a:endParaRPr lang="en-US" dirty="0"/>
          </a:p>
          <a:p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 tooltip="Business Analyst Career Path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usiness Analyst Career Path"/>
              </a:rPr>
              <a:t>Business Analysis professionals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tasked with enabling change within an organization by defining needs and formulating solutions for stakeholders. 1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Systems Analysis adds a technical component to business analysis.  This role encompasses the expertise of the application systems that are used by the business to develop and maintain the data being analyzed. 2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will be talking about the “origin story” of Provider Network Analytics at Priority Health, which began as a business unit which has been repositioned outside of the Business and IT.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(</a:t>
            </a:r>
            <a:r>
              <a:rPr lang="en-US" dirty="0">
                <a:hlinkClick r:id="rId4"/>
              </a:rPr>
              <a:t>https://www.villanovau.com/resources/business-analysis/business-intelligence-business-analysis-critical/</a:t>
            </a:r>
            <a:r>
              <a:rPr lang="en-US" dirty="0"/>
              <a:t>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(</a:t>
            </a:r>
            <a:r>
              <a:rPr lang="en-US" sz="1200" dirty="0"/>
              <a:t>https://rmcls.com/360/ba-business-analyst-bsa-business-systems-analyst-whats-difference/)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F3B0D-F271-4BF2-B97E-67AA71E03E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6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lot’s of data telling us how</a:t>
            </a:r>
            <a:r>
              <a:rPr lang="en-US" baseline="0" dirty="0"/>
              <a:t> we are doing</a:t>
            </a:r>
          </a:p>
          <a:p>
            <a:r>
              <a:rPr lang="en-US" baseline="0" dirty="0"/>
              <a:t>We use this to look back at the past</a:t>
            </a:r>
          </a:p>
          <a:p>
            <a:r>
              <a:rPr lang="en-US" baseline="0" dirty="0"/>
              <a:t>Limited ability to tell us where our best opportunities are to succeed in the future.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68E9C-BF25-4605-A542-F56FC6CC16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68E9C-BF25-4605-A542-F56FC6CC16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32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We appreciate</a:t>
            </a:r>
            <a:r>
              <a:rPr lang="en-US" b="0" baseline="0" dirty="0"/>
              <a:t> that payment reform is coming…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68E9C-BF25-4605-A542-F56FC6CC16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5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Provider Data and Provider Network could be considered PH’s product.  Network of quality providers that serve our members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F3B0D-F271-4BF2-B97E-67AA71E03E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47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Previously reported to business units – now reporting to executive leadership.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F3B0D-F271-4BF2-B97E-67AA71E03E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40247" y="2028000"/>
            <a:ext cx="10921909" cy="1401007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5000" b="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0254" y="4569375"/>
            <a:ext cx="5014383" cy="503236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0247" y="3237776"/>
            <a:ext cx="9448800" cy="1084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7082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3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40247" y="2028000"/>
            <a:ext cx="10921909" cy="1401007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5000" b="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0254" y="4569375"/>
            <a:ext cx="5014383" cy="503236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0247" y="3237776"/>
            <a:ext cx="9448800" cy="1084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7082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3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226531"/>
            <a:ext cx="10982179" cy="2192260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7082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5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04" y="481501"/>
            <a:ext cx="10832124" cy="90739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9501" y="1725587"/>
            <a:ext cx="10992899" cy="440057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4C4C4C"/>
                </a:solidFill>
                <a:latin typeface="+mn-lt"/>
              </a:defRPr>
            </a:lvl1pPr>
            <a:lvl2pPr>
              <a:defRPr sz="2200">
                <a:solidFill>
                  <a:srgbClr val="4C4C4C"/>
                </a:solidFill>
                <a:latin typeface="+mn-lt"/>
              </a:defRPr>
            </a:lvl2pPr>
            <a:lvl3pPr>
              <a:defRPr sz="2200">
                <a:solidFill>
                  <a:srgbClr val="4C4C4C"/>
                </a:solidFill>
                <a:latin typeface="+mn-lt"/>
              </a:defRPr>
            </a:lvl3pPr>
            <a:lvl4pPr>
              <a:defRPr sz="3000">
                <a:solidFill>
                  <a:srgbClr val="4C4C4C"/>
                </a:solidFill>
              </a:defRPr>
            </a:lvl4pPr>
            <a:lvl5pPr>
              <a:defRPr sz="3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6287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8000"/>
                </a:solidFill>
                <a:latin typeface="+mn-lt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1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with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6660"/>
            <a:ext cx="10972801" cy="84791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2329139"/>
            <a:ext cx="10972801" cy="37970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0666" y="1702475"/>
            <a:ext cx="4758267" cy="578907"/>
          </a:xfrm>
          <a:prstGeom prst="rect">
            <a:avLst/>
          </a:prstGeom>
          <a:solidFill>
            <a:srgbClr val="B3117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B31174"/>
              </a:solidFill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687734" y="1750232"/>
            <a:ext cx="4334933" cy="479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825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8000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5354"/>
            <a:ext cx="10972801" cy="93531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290401"/>
            <a:ext cx="10972801" cy="65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2344619"/>
            <a:ext cx="10972801" cy="378154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4C4C4C"/>
                </a:solidFill>
                <a:latin typeface="+mn-lt"/>
                <a:ea typeface="Roboto" panose="02000000000000000000" pitchFamily="2" charset="0"/>
              </a:defRPr>
            </a:lvl1pPr>
            <a:lvl2pPr>
              <a:defRPr sz="2000">
                <a:solidFill>
                  <a:srgbClr val="4C4C4C"/>
                </a:solidFill>
                <a:latin typeface="+mn-lt"/>
                <a:ea typeface="Roboto" panose="02000000000000000000" pitchFamily="2" charset="0"/>
              </a:defRPr>
            </a:lvl2pPr>
            <a:lvl3pPr>
              <a:defRPr sz="2000">
                <a:solidFill>
                  <a:srgbClr val="4C4C4C"/>
                </a:solidFill>
                <a:latin typeface="+mn-lt"/>
                <a:ea typeface="Roboto" panose="02000000000000000000" pitchFamily="2" charset="0"/>
              </a:defRPr>
            </a:lvl3pPr>
            <a:lvl4pPr>
              <a:defRPr sz="300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3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825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8000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8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2515"/>
            <a:ext cx="10979498" cy="8951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57424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8000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7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hoto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6711"/>
            <a:ext cx="10972801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353487"/>
            <a:ext cx="10972801" cy="652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84220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8000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2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982" y="566461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419" y="1709462"/>
            <a:ext cx="5181600" cy="4146635"/>
          </a:xfrm>
          <a:prstGeom prst="rect">
            <a:avLst/>
          </a:prstGeom>
        </p:spPr>
        <p:txBody>
          <a:bodyPr/>
          <a:lstStyle>
            <a:lvl1pPr marL="230188" indent="-230188">
              <a:defRPr sz="2000"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09602" y="1725092"/>
            <a:ext cx="5486400" cy="4210049"/>
          </a:xfrm>
          <a:prstGeom prst="rect">
            <a:avLst/>
          </a:prstGeom>
        </p:spPr>
        <p:txBody>
          <a:bodyPr/>
          <a:lstStyle>
            <a:lvl1pPr marL="230188" indent="-230188">
              <a:defRPr sz="2000">
                <a:latin typeface="+mn-lt"/>
              </a:defRPr>
            </a:lvl1pPr>
            <a:lvl2pPr marL="568325" indent="-277813">
              <a:defRPr sz="2000">
                <a:latin typeface="+mn-lt"/>
              </a:defRPr>
            </a:lvl2pPr>
            <a:lvl3pPr marL="798513" indent="-230188">
              <a:defRPr sz="2000">
                <a:latin typeface="+mn-lt"/>
              </a:defRPr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825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8000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25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0"/>
          </p:nvPr>
        </p:nvSpPr>
        <p:spPr>
          <a:xfrm>
            <a:off x="6321783" y="1725092"/>
            <a:ext cx="5192789" cy="421004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09602" y="1725092"/>
            <a:ext cx="5486400" cy="4210049"/>
          </a:xfrm>
          <a:prstGeom prst="rect">
            <a:avLst/>
          </a:prstGeom>
        </p:spPr>
        <p:txBody>
          <a:bodyPr/>
          <a:lstStyle>
            <a:lvl1pPr marL="230188" indent="-230188">
              <a:defRPr sz="2000">
                <a:latin typeface="+mn-lt"/>
              </a:defRPr>
            </a:lvl1pPr>
            <a:lvl2pPr marL="568325" indent="-277813">
              <a:defRPr sz="2000">
                <a:latin typeface="+mn-lt"/>
              </a:defRPr>
            </a:lvl2pPr>
            <a:lvl3pPr marL="798513" indent="-230188">
              <a:defRPr sz="2000">
                <a:latin typeface="+mn-lt"/>
              </a:defRPr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522515"/>
            <a:ext cx="10972801" cy="89512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7082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8000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86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1" cy="1143000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825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8000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0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226531"/>
            <a:ext cx="10982179" cy="2192260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7082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3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825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8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19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9"/>
            <a:ext cx="10972801" cy="95375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00" y="1845739"/>
            <a:ext cx="3471333" cy="262466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360334" y="1845739"/>
            <a:ext cx="3471333" cy="262466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11068" y="1845739"/>
            <a:ext cx="3471333" cy="262466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4639738"/>
            <a:ext cx="3471333" cy="1388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60334" y="4639738"/>
            <a:ext cx="3471333" cy="1388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8111068" y="4639738"/>
            <a:ext cx="3471333" cy="1388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84220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8000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51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941388"/>
            <a:ext cx="8426449" cy="558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18" y="1933576"/>
            <a:ext cx="10972801" cy="406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7484" y="6388100"/>
            <a:ext cx="999066" cy="35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F47144A-21C9-4861-B510-907C82325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96621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8FF3-7D35-4D3D-AFB2-BD360C538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629A5-0CCD-4AD0-9AEE-9EBEBEB0F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A748-7B32-4F05-978D-3C53F732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95B-D804-4065-B16B-803CF74BA0E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030BB-6FD0-47CD-AAD8-C6C56A35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F0F0F-14BC-42A6-BA9A-CED51DF7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F14F-0EAE-431E-8F29-1A67BB28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14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E225A-A6E7-4E5C-88FC-999C168EB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6613F-18B3-45D2-AD24-45C879843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5A2CB-F726-425B-969B-4A9EABA5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1DA2-0D2C-6F46-8DB6-8C2A2725DD8A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56FF6-C5A7-45AB-8048-816C7D5F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655BC-EA99-4C60-B221-0E7BD9A7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11-50CA-994F-AB59-B3C62FF3B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69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_dark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2984784"/>
            <a:ext cx="10363200" cy="888432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50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8422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6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_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2970507"/>
            <a:ext cx="10363200" cy="916988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50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8422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11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_light green">
    <p:bg>
      <p:bgPr>
        <a:solidFill>
          <a:srgbClr val="AFC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3080411"/>
            <a:ext cx="10972801" cy="69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0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8422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37676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13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Section with Subtitle">
    <p:bg>
      <p:bgPr>
        <a:solidFill>
          <a:srgbClr val="AA17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83448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i="1">
                <a:solidFill>
                  <a:srgbClr val="FFCB37"/>
                </a:solidFill>
                <a:latin typeface="+mn-lt"/>
                <a:ea typeface="Roboto" panose="02000000000000000000" pitchFamily="2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224044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00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57427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CB37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94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with Subtitle">
    <p:bg>
      <p:bgPr>
        <a:solidFill>
          <a:srgbClr val="4AB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83448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i="1">
                <a:solidFill>
                  <a:srgbClr val="005B4E"/>
                </a:solidFill>
                <a:latin typeface="+mn-lt"/>
                <a:ea typeface="Roboto" panose="02000000000000000000" pitchFamily="2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224044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0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82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5B4E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8E572-FCEE-864C-980E-05B7CA19F9A3}"/>
              </a:ext>
            </a:extLst>
          </p:cNvPr>
          <p:cNvSpPr/>
          <p:nvPr/>
        </p:nvSpPr>
        <p:spPr>
          <a:xfrm>
            <a:off x="1" y="0"/>
            <a:ext cx="711200" cy="533400"/>
          </a:xfrm>
          <a:prstGeom prst="rect">
            <a:avLst/>
          </a:prstGeom>
          <a:solidFill>
            <a:srgbClr val="4AB3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406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40250" y="2131673"/>
            <a:ext cx="10940665" cy="1401007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5000" b="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40250" y="3326488"/>
            <a:ext cx="9448800" cy="1084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0252" y="4569373"/>
            <a:ext cx="5014383" cy="503236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84215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856F14F-0EAE-431E-8F29-1A67BB28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6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434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583077"/>
            <a:ext cx="10972801" cy="3649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400" b="0" i="0" baseline="0"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“Quote goes here”</a:t>
            </a:r>
          </a:p>
        </p:txBody>
      </p:sp>
    </p:spTree>
    <p:extLst>
      <p:ext uri="{BB962C8B-B14F-4D97-AF65-F5344CB8AC3E}">
        <p14:creationId xmlns:p14="http://schemas.microsoft.com/office/powerpoint/2010/main" val="2765005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D7056-3FE3-8146-923F-E05A7B6BF3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583077"/>
            <a:ext cx="10972801" cy="3649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“Quote goes here”</a:t>
            </a:r>
          </a:p>
        </p:txBody>
      </p:sp>
    </p:spTree>
    <p:extLst>
      <p:ext uri="{BB962C8B-B14F-4D97-AF65-F5344CB8AC3E}">
        <p14:creationId xmlns:p14="http://schemas.microsoft.com/office/powerpoint/2010/main" val="242592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583077"/>
            <a:ext cx="10972801" cy="3649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“Quote goes here”</a:t>
            </a:r>
          </a:p>
        </p:txBody>
      </p:sp>
    </p:spTree>
    <p:extLst>
      <p:ext uri="{BB962C8B-B14F-4D97-AF65-F5344CB8AC3E}">
        <p14:creationId xmlns:p14="http://schemas.microsoft.com/office/powerpoint/2010/main" val="57947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226531"/>
            <a:ext cx="10356749" cy="2192260"/>
          </a:xfrm>
          <a:prstGeom prst="rect">
            <a:avLst/>
          </a:prstGeom>
        </p:spPr>
        <p:txBody>
          <a:bodyPr/>
          <a:lstStyle>
            <a:lvl1pPr>
              <a:defRPr sz="5400" b="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820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E856F14F-0EAE-431E-8F29-1A67BB28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8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CCFEB-B2F6-EF47-88F7-F27CF78B0D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4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F9C3-2AFC-41FC-83EE-85D3C90A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400D-CD15-479D-BA3F-94963BD18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50A3A-079B-4D5C-901A-16D38F51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95B-D804-4065-B16B-803CF74BA0E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EDC15-7841-4EF1-B3AA-1A1B476A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99A38-F7E5-46A5-9041-C382B741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F14F-0EAE-431E-8F29-1A67BB28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3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8FF3-7D35-4D3D-AFB2-BD360C538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629A5-0CCD-4AD0-9AEE-9EBEBEB0F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A748-7B32-4F05-978D-3C53F732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95B-D804-4065-B16B-803CF74BA0E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030BB-6FD0-47CD-AAD8-C6C56A35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F0F0F-14BC-42A6-BA9A-CED51DF7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F14F-0EAE-431E-8F29-1A67BB28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7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40248" y="2042042"/>
            <a:ext cx="11009441" cy="1401007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5000" b="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0254" y="4569375"/>
            <a:ext cx="5014383" cy="503236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40247" y="3317604"/>
            <a:ext cx="9448800" cy="1084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82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4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226531"/>
            <a:ext cx="10356749" cy="2192260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5742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E79839AE-F4E4-0B47-9E53-6189B08B4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7D07F7-A454-BE4A-B0F6-A4145FC14C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132" y="5153322"/>
            <a:ext cx="4533678" cy="13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4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457200" rtl="0" eaLnBrk="1" latinLnBrk="0" hangingPunct="1">
        <a:lnSpc>
          <a:spcPts val="6000"/>
        </a:lnSpc>
        <a:spcBef>
          <a:spcPct val="0"/>
        </a:spcBef>
        <a:buNone/>
        <a:defRPr sz="60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1900"/>
        </a:lnSpc>
        <a:spcBef>
          <a:spcPct val="20000"/>
        </a:spcBef>
        <a:buFont typeface="Arial"/>
        <a:buNone/>
        <a:defRPr sz="2000" i="1" kern="1200">
          <a:solidFill>
            <a:srgbClr val="FFFFFF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BD6A8D-754C-7147-BBD6-B76636D4B1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1526" y="5068926"/>
            <a:ext cx="4570005" cy="13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 algn="l" defTabSz="457200" rtl="0" eaLnBrk="1" latinLnBrk="0" hangingPunct="1">
        <a:lnSpc>
          <a:spcPts val="6000"/>
        </a:lnSpc>
        <a:spcBef>
          <a:spcPct val="0"/>
        </a:spcBef>
        <a:buNone/>
        <a:defRPr sz="60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1900"/>
        </a:lnSpc>
        <a:spcBef>
          <a:spcPct val="20000"/>
        </a:spcBef>
        <a:buFont typeface="Arial"/>
        <a:buNone/>
        <a:defRPr sz="2000" i="1" kern="1200">
          <a:solidFill>
            <a:srgbClr val="FFFFFF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orityHealth logo_horizontal_white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5444733"/>
            <a:ext cx="4572000" cy="936863"/>
          </a:xfrm>
          <a:prstGeom prst="rect">
            <a:avLst/>
          </a:prstGeom>
        </p:spPr>
      </p:pic>
      <p:pic>
        <p:nvPicPr>
          <p:cNvPr id="3" name="Picture 2" descr="A picture containing scene, room, animal, green&#10;&#10;Description automatically generated">
            <a:extLst>
              <a:ext uri="{FF2B5EF4-FFF2-40B4-BE49-F238E27FC236}">
                <a16:creationId xmlns:a16="http://schemas.microsoft.com/office/drawing/2014/main" id="{CA309B27-407F-034B-899E-119E8FD0FA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EE2177-B924-A145-9E66-14B8DEDF5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9358" y="5065340"/>
            <a:ext cx="4582177" cy="135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1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hdr="0" ftr="0" dt="0"/>
  <p:txStyles>
    <p:titleStyle>
      <a:lvl1pPr algn="l" defTabSz="457200" rtl="0" eaLnBrk="1" latinLnBrk="0" hangingPunct="1">
        <a:lnSpc>
          <a:spcPts val="6000"/>
        </a:lnSpc>
        <a:spcBef>
          <a:spcPct val="0"/>
        </a:spcBef>
        <a:buNone/>
        <a:defRPr sz="60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1900"/>
        </a:lnSpc>
        <a:spcBef>
          <a:spcPct val="20000"/>
        </a:spcBef>
        <a:buFont typeface="Arial"/>
        <a:buNone/>
        <a:defRPr sz="2000" i="1" kern="1200">
          <a:solidFill>
            <a:srgbClr val="FFFFFF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7D07F7-A454-BE4A-B0F6-A4145FC14C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132" y="5153322"/>
            <a:ext cx="4533678" cy="13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7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l" defTabSz="457200" rtl="0" eaLnBrk="1" latinLnBrk="0" hangingPunct="1">
        <a:lnSpc>
          <a:spcPts val="6000"/>
        </a:lnSpc>
        <a:spcBef>
          <a:spcPct val="0"/>
        </a:spcBef>
        <a:buNone/>
        <a:defRPr sz="60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1900"/>
        </a:lnSpc>
        <a:spcBef>
          <a:spcPct val="20000"/>
        </a:spcBef>
        <a:buFont typeface="Arial"/>
        <a:buNone/>
        <a:defRPr sz="2000" i="1" kern="1200">
          <a:solidFill>
            <a:srgbClr val="FFFFFF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orityHealth logo_2C_horizontal.eps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892" y="6297019"/>
            <a:ext cx="2347088" cy="4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2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11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500" kern="1200">
          <a:solidFill>
            <a:schemeClr val="bg2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C4C4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rgbClr val="4C4C4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C4C4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C4C4C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C4C4C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8C3B0-1152-FF48-BC8A-DC531804B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39" y="321739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9FA4E-B449-2B4D-B3F9-5B299BC7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39" y="1826685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E4C7-F017-4A46-A843-FA91A6CD5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8696" y="635318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151DA2-0D2C-6F46-8DB6-8C2A2725DD8A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F5CEC-45FB-F84B-83E5-0179D6D9B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9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FD80A-A12C-2A45-8540-FCE8CB552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104" y="635318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89F511-50CA-994F-AB59-B3C62FF3B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9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6000" b="1" kern="1200" baseline="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40243"/>
            <a:ext cx="10972801" cy="2822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136510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 baseline="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for Business Analysts in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839AE-F4E4-0B47-9E53-6189B08B4F00}" type="slidenum">
              <a:rPr lang="en-US">
                <a:solidFill>
                  <a:srgbClr val="FFFFFF"/>
                </a:solidFill>
                <a:latin typeface="Arial"/>
              </a:rPr>
              <a:pPr/>
              <a:t>1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66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25" y="1175084"/>
            <a:ext cx="5204920" cy="1143000"/>
          </a:xfrm>
        </p:spPr>
        <p:txBody>
          <a:bodyPr>
            <a:noAutofit/>
          </a:bodyPr>
          <a:lstStyle/>
          <a:p>
            <a:r>
              <a:rPr lang="en-US" sz="3000" b="1"/>
              <a:t>Business</a:t>
            </a:r>
            <a:r>
              <a:rPr lang="en-US" sz="3000" b="1" dirty="0"/>
              <a:t> Analysis: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/>
              <a:t>A Catalyst for </a:t>
            </a:r>
            <a:r>
              <a:rPr lang="en-US" sz="3000" i="1" u="sng" dirty="0">
                <a:solidFill>
                  <a:schemeClr val="accent1"/>
                </a:solidFill>
              </a:rPr>
              <a:t>Proactive</a:t>
            </a:r>
            <a:r>
              <a:rPr lang="en-US" sz="3000" dirty="0"/>
              <a:t> Improvement of Outcomes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142875"/>
            <a:ext cx="5286375" cy="3207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66813" y="3857625"/>
            <a:ext cx="9715500" cy="25003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Creates understanding around key questions:</a:t>
            </a:r>
          </a:p>
          <a:p>
            <a:pPr lvl="1"/>
            <a:r>
              <a:rPr lang="en-US" sz="2250" dirty="0"/>
              <a:t>Who is likely to have poor outcomes in the future?</a:t>
            </a:r>
          </a:p>
          <a:p>
            <a:pPr lvl="1"/>
            <a:r>
              <a:rPr lang="en-US" sz="2250" dirty="0"/>
              <a:t>Why are they likely to have poor outcomes?</a:t>
            </a:r>
          </a:p>
          <a:p>
            <a:pPr lvl="1"/>
            <a:r>
              <a:rPr lang="en-US" sz="2250" dirty="0"/>
              <a:t>Where are the best opportunities to improve their outcomes?</a:t>
            </a:r>
          </a:p>
          <a:p>
            <a:pPr lvl="1"/>
            <a:r>
              <a:rPr lang="en-US" sz="2250" dirty="0"/>
              <a:t>What needs to be done and by whom?</a:t>
            </a:r>
          </a:p>
          <a:p>
            <a:pPr lvl="1"/>
            <a:r>
              <a:rPr lang="en-US" sz="2250" dirty="0"/>
              <a:t>Is what we are doing delivering the outcomes we desire?</a:t>
            </a:r>
          </a:p>
          <a:p>
            <a:pPr marL="857250" lvl="1" indent="-482203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6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422" y="275747"/>
            <a:ext cx="8426449" cy="558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Analytics Maturity Model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963" y="1277008"/>
            <a:ext cx="10080073" cy="490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439754" y="1443934"/>
            <a:ext cx="6500813" cy="2286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4" name="TextBox 3"/>
          <p:cNvSpPr txBox="1"/>
          <p:nvPr/>
        </p:nvSpPr>
        <p:spPr>
          <a:xfrm>
            <a:off x="7704985" y="1282351"/>
            <a:ext cx="39399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</a:rPr>
              <a:t>Business Analytics’ “Sweet Spot”</a:t>
            </a:r>
          </a:p>
        </p:txBody>
      </p:sp>
    </p:spTree>
    <p:extLst>
      <p:ext uri="{BB962C8B-B14F-4D97-AF65-F5344CB8AC3E}">
        <p14:creationId xmlns:p14="http://schemas.microsoft.com/office/powerpoint/2010/main" val="1564966927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13" y="330200"/>
            <a:ext cx="10992104" cy="558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Building a foundation for the healthcare Value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95688" y="1297538"/>
            <a:ext cx="0" cy="3886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5688" y="5183738"/>
            <a:ext cx="72009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56068" y="1754738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90878" y="1754739"/>
            <a:ext cx="0" cy="3785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93486" y="5256963"/>
            <a:ext cx="2286561" cy="329755"/>
          </a:xfrm>
          <a:prstGeom prst="rect">
            <a:avLst/>
          </a:prstGeom>
          <a:noFill/>
        </p:spPr>
        <p:txBody>
          <a:bodyPr wrap="none" lIns="97967" tIns="48983" rIns="97967" bIns="48983" rtlCol="0">
            <a:spAutoFit/>
          </a:bodyPr>
          <a:lstStyle/>
          <a:p>
            <a:r>
              <a:rPr lang="en-US" sz="1500" dirty="0"/>
              <a:t>Incentives and Penalties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24060" y="5267810"/>
            <a:ext cx="2405760" cy="329755"/>
          </a:xfrm>
          <a:prstGeom prst="rect">
            <a:avLst/>
          </a:prstGeom>
          <a:noFill/>
        </p:spPr>
        <p:txBody>
          <a:bodyPr wrap="none" lIns="97967" tIns="48983" rIns="97967" bIns="48983" rtlCol="0">
            <a:spAutoFit/>
          </a:bodyPr>
          <a:lstStyle/>
          <a:p>
            <a:r>
              <a:rPr lang="en-US" sz="1500" dirty="0"/>
              <a:t>CPC+, APMs, Gain Share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03880" y="5256963"/>
            <a:ext cx="1877794" cy="329755"/>
          </a:xfrm>
          <a:prstGeom prst="rect">
            <a:avLst/>
          </a:prstGeom>
          <a:noFill/>
        </p:spPr>
        <p:txBody>
          <a:bodyPr wrap="none" lIns="97967" tIns="48983" rIns="97967" bIns="48983" rtlCol="0">
            <a:spAutoFit/>
          </a:bodyPr>
          <a:lstStyle/>
          <a:p>
            <a:r>
              <a:rPr lang="en-US" sz="1500" dirty="0"/>
              <a:t>ACOs and Full Risk</a:t>
            </a:r>
          </a:p>
        </p:txBody>
      </p:sp>
      <p:sp>
        <p:nvSpPr>
          <p:cNvPr id="29" name="Notched Right Arrow 28"/>
          <p:cNvSpPr/>
          <p:nvPr/>
        </p:nvSpPr>
        <p:spPr>
          <a:xfrm>
            <a:off x="2681412" y="5791202"/>
            <a:ext cx="7200881" cy="22858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7" tIns="48983" rIns="97967" bIns="48983" rtlCol="0" anchor="ctr"/>
          <a:lstStyle/>
          <a:p>
            <a:pPr algn="ctr"/>
            <a:endParaRPr lang="en-US" sz="1688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572775" y="3111786"/>
            <a:ext cx="3261187" cy="358674"/>
          </a:xfrm>
          <a:prstGeom prst="rect">
            <a:avLst/>
          </a:prstGeom>
          <a:noFill/>
        </p:spPr>
        <p:txBody>
          <a:bodyPr wrap="none" lIns="97967" tIns="48983" rIns="97967" bIns="48983" rtlCol="0">
            <a:spAutoFit/>
          </a:bodyPr>
          <a:lstStyle/>
          <a:p>
            <a:r>
              <a:rPr lang="en-US" sz="1688" dirty="0"/>
              <a:t>Percent of revenue tied to value</a:t>
            </a:r>
          </a:p>
        </p:txBody>
      </p:sp>
      <p:sp>
        <p:nvSpPr>
          <p:cNvPr id="30" name="Arc 29"/>
          <p:cNvSpPr/>
          <p:nvPr/>
        </p:nvSpPr>
        <p:spPr>
          <a:xfrm rot="8292118">
            <a:off x="3430555" y="192122"/>
            <a:ext cx="11375581" cy="9207269"/>
          </a:xfrm>
          <a:custGeom>
            <a:avLst/>
            <a:gdLst>
              <a:gd name="connsiteX0" fmla="*/ 3552533 w 7105066"/>
              <a:gd name="connsiteY0" fmla="*/ 0 h 3106158"/>
              <a:gd name="connsiteX1" fmla="*/ 7105066 w 7105066"/>
              <a:gd name="connsiteY1" fmla="*/ 1553079 h 3106158"/>
              <a:gd name="connsiteX2" fmla="*/ 3552533 w 7105066"/>
              <a:gd name="connsiteY2" fmla="*/ 1553079 h 3106158"/>
              <a:gd name="connsiteX3" fmla="*/ 3552533 w 7105066"/>
              <a:gd name="connsiteY3" fmla="*/ 0 h 3106158"/>
              <a:gd name="connsiteX0" fmla="*/ 3552533 w 7105066"/>
              <a:gd name="connsiteY0" fmla="*/ 0 h 3106158"/>
              <a:gd name="connsiteX1" fmla="*/ 7105066 w 7105066"/>
              <a:gd name="connsiteY1" fmla="*/ 1553079 h 3106158"/>
              <a:gd name="connsiteX0" fmla="*/ 1383812 w 4936345"/>
              <a:gd name="connsiteY0" fmla="*/ 0 h 2425911"/>
              <a:gd name="connsiteX1" fmla="*/ 4936345 w 4936345"/>
              <a:gd name="connsiteY1" fmla="*/ 1553079 h 2425911"/>
              <a:gd name="connsiteX2" fmla="*/ 0 w 4936345"/>
              <a:gd name="connsiteY2" fmla="*/ 2425911 h 2425911"/>
              <a:gd name="connsiteX3" fmla="*/ 1383812 w 4936345"/>
              <a:gd name="connsiteY3" fmla="*/ 0 h 2425911"/>
              <a:gd name="connsiteX0" fmla="*/ 1383812 w 4936345"/>
              <a:gd name="connsiteY0" fmla="*/ 0 h 2425911"/>
              <a:gd name="connsiteX1" fmla="*/ 4936345 w 4936345"/>
              <a:gd name="connsiteY1" fmla="*/ 1553079 h 2425911"/>
              <a:gd name="connsiteX0" fmla="*/ 1383812 w 5217445"/>
              <a:gd name="connsiteY0" fmla="*/ 0 h 2425911"/>
              <a:gd name="connsiteX1" fmla="*/ 4936345 w 5217445"/>
              <a:gd name="connsiteY1" fmla="*/ 1553079 h 2425911"/>
              <a:gd name="connsiteX2" fmla="*/ 0 w 5217445"/>
              <a:gd name="connsiteY2" fmla="*/ 2425911 h 2425911"/>
              <a:gd name="connsiteX3" fmla="*/ 1383812 w 5217445"/>
              <a:gd name="connsiteY3" fmla="*/ 0 h 2425911"/>
              <a:gd name="connsiteX0" fmla="*/ 1383812 w 5217445"/>
              <a:gd name="connsiteY0" fmla="*/ 0 h 2425911"/>
              <a:gd name="connsiteX1" fmla="*/ 5217445 w 5217445"/>
              <a:gd name="connsiteY1" fmla="*/ 1380641 h 2425911"/>
              <a:gd name="connsiteX0" fmla="*/ 1383812 w 5217445"/>
              <a:gd name="connsiteY0" fmla="*/ 0 h 2425911"/>
              <a:gd name="connsiteX1" fmla="*/ 4936345 w 5217445"/>
              <a:gd name="connsiteY1" fmla="*/ 1553079 h 2425911"/>
              <a:gd name="connsiteX2" fmla="*/ 0 w 5217445"/>
              <a:gd name="connsiteY2" fmla="*/ 2425911 h 2425911"/>
              <a:gd name="connsiteX3" fmla="*/ 1383812 w 5217445"/>
              <a:gd name="connsiteY3" fmla="*/ 0 h 2425911"/>
              <a:gd name="connsiteX0" fmla="*/ 1383812 w 5217445"/>
              <a:gd name="connsiteY0" fmla="*/ 0 h 2425911"/>
              <a:gd name="connsiteX1" fmla="*/ 5217445 w 5217445"/>
              <a:gd name="connsiteY1" fmla="*/ 1380641 h 2425911"/>
              <a:gd name="connsiteX0" fmla="*/ 1383812 w 5217445"/>
              <a:gd name="connsiteY0" fmla="*/ 261005 h 2686916"/>
              <a:gd name="connsiteX1" fmla="*/ 4936345 w 5217445"/>
              <a:gd name="connsiteY1" fmla="*/ 1814084 h 2686916"/>
              <a:gd name="connsiteX2" fmla="*/ 0 w 5217445"/>
              <a:gd name="connsiteY2" fmla="*/ 2686916 h 2686916"/>
              <a:gd name="connsiteX3" fmla="*/ 1383812 w 5217445"/>
              <a:gd name="connsiteY3" fmla="*/ 261005 h 2686916"/>
              <a:gd name="connsiteX0" fmla="*/ 1448503 w 5217445"/>
              <a:gd name="connsiteY0" fmla="*/ -1 h 2686916"/>
              <a:gd name="connsiteX1" fmla="*/ 5217445 w 5217445"/>
              <a:gd name="connsiteY1" fmla="*/ 1641646 h 2686916"/>
              <a:gd name="connsiteX0" fmla="*/ 1810293 w 5643926"/>
              <a:gd name="connsiteY0" fmla="*/ 261006 h 1814085"/>
              <a:gd name="connsiteX1" fmla="*/ 5362826 w 5643926"/>
              <a:gd name="connsiteY1" fmla="*/ 1814085 h 1814085"/>
              <a:gd name="connsiteX2" fmla="*/ 0 w 5643926"/>
              <a:gd name="connsiteY2" fmla="*/ 1731428 h 1814085"/>
              <a:gd name="connsiteX3" fmla="*/ 1810293 w 5643926"/>
              <a:gd name="connsiteY3" fmla="*/ 261006 h 1814085"/>
              <a:gd name="connsiteX0" fmla="*/ 1874984 w 5643926"/>
              <a:gd name="connsiteY0" fmla="*/ 0 h 1814085"/>
              <a:gd name="connsiteX1" fmla="*/ 5643926 w 5643926"/>
              <a:gd name="connsiteY1" fmla="*/ 1641647 h 1814085"/>
              <a:gd name="connsiteX0" fmla="*/ 1810293 w 5756628"/>
              <a:gd name="connsiteY0" fmla="*/ 261006 h 1814085"/>
              <a:gd name="connsiteX1" fmla="*/ 5362826 w 5756628"/>
              <a:gd name="connsiteY1" fmla="*/ 1814085 h 1814085"/>
              <a:gd name="connsiteX2" fmla="*/ 0 w 5756628"/>
              <a:gd name="connsiteY2" fmla="*/ 1731428 h 1814085"/>
              <a:gd name="connsiteX3" fmla="*/ 1810293 w 5756628"/>
              <a:gd name="connsiteY3" fmla="*/ 261006 h 1814085"/>
              <a:gd name="connsiteX0" fmla="*/ 1874984 w 5756628"/>
              <a:gd name="connsiteY0" fmla="*/ 0 h 1814085"/>
              <a:gd name="connsiteX1" fmla="*/ 5756628 w 5756628"/>
              <a:gd name="connsiteY1" fmla="*/ 1352892 h 1814085"/>
              <a:gd name="connsiteX0" fmla="*/ 1810293 w 5756628"/>
              <a:gd name="connsiteY0" fmla="*/ 406075 h 1959154"/>
              <a:gd name="connsiteX1" fmla="*/ 5362826 w 5756628"/>
              <a:gd name="connsiteY1" fmla="*/ 1959154 h 1959154"/>
              <a:gd name="connsiteX2" fmla="*/ 0 w 5756628"/>
              <a:gd name="connsiteY2" fmla="*/ 1876497 h 1959154"/>
              <a:gd name="connsiteX3" fmla="*/ 1810293 w 5756628"/>
              <a:gd name="connsiteY3" fmla="*/ 406075 h 1959154"/>
              <a:gd name="connsiteX0" fmla="*/ 1874984 w 5756628"/>
              <a:gd name="connsiteY0" fmla="*/ 145069 h 1959154"/>
              <a:gd name="connsiteX1" fmla="*/ 5756628 w 5756628"/>
              <a:gd name="connsiteY1" fmla="*/ 1497961 h 1959154"/>
              <a:gd name="connsiteX0" fmla="*/ 1678262 w 5756628"/>
              <a:gd name="connsiteY0" fmla="*/ 326737 h 2599168"/>
              <a:gd name="connsiteX1" fmla="*/ 5362826 w 5756628"/>
              <a:gd name="connsiteY1" fmla="*/ 2599168 h 2599168"/>
              <a:gd name="connsiteX2" fmla="*/ 0 w 5756628"/>
              <a:gd name="connsiteY2" fmla="*/ 2516511 h 2599168"/>
              <a:gd name="connsiteX3" fmla="*/ 1678262 w 5756628"/>
              <a:gd name="connsiteY3" fmla="*/ 326737 h 2599168"/>
              <a:gd name="connsiteX0" fmla="*/ 1874984 w 5756628"/>
              <a:gd name="connsiteY0" fmla="*/ 785083 h 2599168"/>
              <a:gd name="connsiteX1" fmla="*/ 5756628 w 5756628"/>
              <a:gd name="connsiteY1" fmla="*/ 2137975 h 2599168"/>
              <a:gd name="connsiteX0" fmla="*/ 2216801 w 5756628"/>
              <a:gd name="connsiteY0" fmla="*/ 2682089 h 2768998"/>
              <a:gd name="connsiteX1" fmla="*/ 5362826 w 5756628"/>
              <a:gd name="connsiteY1" fmla="*/ 1814086 h 2768998"/>
              <a:gd name="connsiteX2" fmla="*/ 0 w 5756628"/>
              <a:gd name="connsiteY2" fmla="*/ 1731429 h 2768998"/>
              <a:gd name="connsiteX3" fmla="*/ 2216801 w 5756628"/>
              <a:gd name="connsiteY3" fmla="*/ 2682089 h 2768998"/>
              <a:gd name="connsiteX0" fmla="*/ 1874984 w 5756628"/>
              <a:gd name="connsiteY0" fmla="*/ 1 h 2768998"/>
              <a:gd name="connsiteX1" fmla="*/ 5756628 w 5756628"/>
              <a:gd name="connsiteY1" fmla="*/ 1352893 h 2768998"/>
              <a:gd name="connsiteX0" fmla="*/ 786342 w 5756628"/>
              <a:gd name="connsiteY0" fmla="*/ 182072 h 5324275"/>
              <a:gd name="connsiteX1" fmla="*/ 5362826 w 5756628"/>
              <a:gd name="connsiteY1" fmla="*/ 5324275 h 5324275"/>
              <a:gd name="connsiteX2" fmla="*/ 0 w 5756628"/>
              <a:gd name="connsiteY2" fmla="*/ 5241618 h 5324275"/>
              <a:gd name="connsiteX3" fmla="*/ 786342 w 5756628"/>
              <a:gd name="connsiteY3" fmla="*/ 182072 h 5324275"/>
              <a:gd name="connsiteX0" fmla="*/ 1874984 w 5756628"/>
              <a:gd name="connsiteY0" fmla="*/ 3510190 h 5324275"/>
              <a:gd name="connsiteX1" fmla="*/ 5756628 w 5756628"/>
              <a:gd name="connsiteY1" fmla="*/ 4863082 h 5324275"/>
              <a:gd name="connsiteX0" fmla="*/ 2012448 w 5756628"/>
              <a:gd name="connsiteY0" fmla="*/ 153513 h 6492777"/>
              <a:gd name="connsiteX1" fmla="*/ 5362826 w 5756628"/>
              <a:gd name="connsiteY1" fmla="*/ 6492777 h 6492777"/>
              <a:gd name="connsiteX2" fmla="*/ 0 w 5756628"/>
              <a:gd name="connsiteY2" fmla="*/ 6410120 h 6492777"/>
              <a:gd name="connsiteX3" fmla="*/ 2012448 w 5756628"/>
              <a:gd name="connsiteY3" fmla="*/ 153513 h 6492777"/>
              <a:gd name="connsiteX0" fmla="*/ 1874984 w 5756628"/>
              <a:gd name="connsiteY0" fmla="*/ 4678692 h 6492777"/>
              <a:gd name="connsiteX1" fmla="*/ 5756628 w 5756628"/>
              <a:gd name="connsiteY1" fmla="*/ 6031584 h 6492777"/>
              <a:gd name="connsiteX0" fmla="*/ 2012448 w 5756628"/>
              <a:gd name="connsiteY0" fmla="*/ 116218 h 6651846"/>
              <a:gd name="connsiteX1" fmla="*/ 5362826 w 5756628"/>
              <a:gd name="connsiteY1" fmla="*/ 6455482 h 6651846"/>
              <a:gd name="connsiteX2" fmla="*/ 0 w 5756628"/>
              <a:gd name="connsiteY2" fmla="*/ 6372825 h 6651846"/>
              <a:gd name="connsiteX3" fmla="*/ 2012448 w 5756628"/>
              <a:gd name="connsiteY3" fmla="*/ 116218 h 6651846"/>
              <a:gd name="connsiteX0" fmla="*/ 1874984 w 5756628"/>
              <a:gd name="connsiteY0" fmla="*/ 4641397 h 6651846"/>
              <a:gd name="connsiteX1" fmla="*/ 5756628 w 5756628"/>
              <a:gd name="connsiteY1" fmla="*/ 5994289 h 6651846"/>
              <a:gd name="connsiteX0" fmla="*/ 2012448 w 6071362"/>
              <a:gd name="connsiteY0" fmla="*/ 132691 h 6389298"/>
              <a:gd name="connsiteX1" fmla="*/ 6071362 w 6071362"/>
              <a:gd name="connsiteY1" fmla="*/ 5232019 h 6389298"/>
              <a:gd name="connsiteX2" fmla="*/ 0 w 6071362"/>
              <a:gd name="connsiteY2" fmla="*/ 6389298 h 6389298"/>
              <a:gd name="connsiteX3" fmla="*/ 2012448 w 6071362"/>
              <a:gd name="connsiteY3" fmla="*/ 132691 h 6389298"/>
              <a:gd name="connsiteX0" fmla="*/ 1874984 w 6071362"/>
              <a:gd name="connsiteY0" fmla="*/ 4657870 h 6389298"/>
              <a:gd name="connsiteX1" fmla="*/ 5756628 w 6071362"/>
              <a:gd name="connsiteY1" fmla="*/ 6010762 h 638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1362" h="6389298" stroke="0" extrusionOk="0">
                <a:moveTo>
                  <a:pt x="2012448" y="132691"/>
                </a:moveTo>
                <a:cubicBezTo>
                  <a:pt x="3988863" y="-1113773"/>
                  <a:pt x="5709563" y="6873670"/>
                  <a:pt x="6071362" y="5232019"/>
                </a:cubicBezTo>
                <a:lnTo>
                  <a:pt x="0" y="6389298"/>
                </a:lnTo>
                <a:cubicBezTo>
                  <a:pt x="0" y="5871605"/>
                  <a:pt x="2012448" y="650384"/>
                  <a:pt x="2012448" y="132691"/>
                </a:cubicBezTo>
                <a:close/>
              </a:path>
              <a:path w="6071362" h="6389298" fill="none">
                <a:moveTo>
                  <a:pt x="1874984" y="4657870"/>
                </a:moveTo>
                <a:cubicBezTo>
                  <a:pt x="3836994" y="4657870"/>
                  <a:pt x="5067284" y="5609311"/>
                  <a:pt x="5756628" y="6010762"/>
                </a:cubicBezTo>
              </a:path>
            </a:pathLst>
          </a:custGeom>
          <a:ln w="28575">
            <a:solidFill>
              <a:srgbClr val="C0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2290057330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7FCA-780F-4B94-8F75-C1E1F2C3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8" y="468422"/>
            <a:ext cx="10972801" cy="558800"/>
          </a:xfrm>
        </p:spPr>
        <p:txBody>
          <a:bodyPr/>
          <a:lstStyle/>
          <a:p>
            <a:r>
              <a:rPr lang="en-US" dirty="0"/>
              <a:t>The Provider Division at Priority Health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ABE276-721A-4464-ADC5-271397139D57}"/>
              </a:ext>
            </a:extLst>
          </p:cNvPr>
          <p:cNvSpPr/>
          <p:nvPr/>
        </p:nvSpPr>
        <p:spPr>
          <a:xfrm>
            <a:off x="3123827" y="2133599"/>
            <a:ext cx="2169442" cy="42559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Ancillary Contracting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3A9671-72B5-4BE2-A8A1-90DB70849C7F}"/>
              </a:ext>
            </a:extLst>
          </p:cNvPr>
          <p:cNvSpPr/>
          <p:nvPr/>
        </p:nvSpPr>
        <p:spPr>
          <a:xfrm>
            <a:off x="732970" y="2133600"/>
            <a:ext cx="2169442" cy="42559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Provider Contracting</a:t>
            </a:r>
          </a:p>
          <a:p>
            <a:pPr algn="ctr"/>
            <a:r>
              <a:rPr lang="en-US" b="1" dirty="0"/>
              <a:t>&amp;</a:t>
            </a:r>
          </a:p>
          <a:p>
            <a:pPr algn="ctr"/>
            <a:r>
              <a:rPr lang="en-US" b="1" dirty="0"/>
              <a:t>Network </a:t>
            </a:r>
          </a:p>
          <a:p>
            <a:pPr algn="ctr"/>
            <a:r>
              <a:rPr lang="en-US" b="1" dirty="0"/>
              <a:t>Performance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3C0E0F-B9E4-44CD-B4DE-D6E446931EE7}"/>
              </a:ext>
            </a:extLst>
          </p:cNvPr>
          <p:cNvSpPr/>
          <p:nvPr/>
        </p:nvSpPr>
        <p:spPr>
          <a:xfrm>
            <a:off x="5514684" y="2133598"/>
            <a:ext cx="2288876" cy="42559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Provider Communications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467D55-7AD0-4E43-9B8E-11779E3A0E2F}"/>
              </a:ext>
            </a:extLst>
          </p:cNvPr>
          <p:cNvSpPr/>
          <p:nvPr/>
        </p:nvSpPr>
        <p:spPr>
          <a:xfrm>
            <a:off x="8024975" y="2133599"/>
            <a:ext cx="3775182" cy="42559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Provider Operations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513E6A-C560-4BF9-9BC8-D31079043AC7}"/>
              </a:ext>
            </a:extLst>
          </p:cNvPr>
          <p:cNvCxnSpPr/>
          <p:nvPr/>
        </p:nvCxnSpPr>
        <p:spPr>
          <a:xfrm>
            <a:off x="8024975" y="4235668"/>
            <a:ext cx="37751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EC6AC2-DBC3-45D7-94FE-C5112AFE47C3}"/>
              </a:ext>
            </a:extLst>
          </p:cNvPr>
          <p:cNvCxnSpPr/>
          <p:nvPr/>
        </p:nvCxnSpPr>
        <p:spPr>
          <a:xfrm>
            <a:off x="8035485" y="3788980"/>
            <a:ext cx="37751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F5A58C-E861-48AE-9343-1E16C16C6B12}"/>
              </a:ext>
            </a:extLst>
          </p:cNvPr>
          <p:cNvCxnSpPr/>
          <p:nvPr/>
        </p:nvCxnSpPr>
        <p:spPr>
          <a:xfrm>
            <a:off x="8035485" y="3360682"/>
            <a:ext cx="37751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200F1A-3CBF-4923-B861-96EADB2516DB}"/>
              </a:ext>
            </a:extLst>
          </p:cNvPr>
          <p:cNvCxnSpPr/>
          <p:nvPr/>
        </p:nvCxnSpPr>
        <p:spPr>
          <a:xfrm>
            <a:off x="8024975" y="4713890"/>
            <a:ext cx="37751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9C19F82-1F6F-48B0-B4B1-82C8806A57F2}"/>
              </a:ext>
            </a:extLst>
          </p:cNvPr>
          <p:cNvSpPr txBox="1"/>
          <p:nvPr/>
        </p:nvSpPr>
        <p:spPr>
          <a:xfrm>
            <a:off x="8986345" y="3429000"/>
            <a:ext cx="187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Provider Enrollment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4FE22-9014-4CB1-A36B-B5BA68E4DA72}"/>
              </a:ext>
            </a:extLst>
          </p:cNvPr>
          <p:cNvSpPr txBox="1"/>
          <p:nvPr/>
        </p:nvSpPr>
        <p:spPr>
          <a:xfrm>
            <a:off x="8977145" y="3908534"/>
            <a:ext cx="187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Provider Credentialing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5E26C0-25D8-45EB-84AC-E23C76603FD1}"/>
              </a:ext>
            </a:extLst>
          </p:cNvPr>
          <p:cNvSpPr txBox="1"/>
          <p:nvPr/>
        </p:nvSpPr>
        <p:spPr>
          <a:xfrm>
            <a:off x="8971892" y="4344711"/>
            <a:ext cx="187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Provider Reimbursement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C341D4-5EA3-462D-85F0-9F16B1ECDE8C}"/>
              </a:ext>
            </a:extLst>
          </p:cNvPr>
          <p:cNvCxnSpPr/>
          <p:nvPr/>
        </p:nvCxnSpPr>
        <p:spPr>
          <a:xfrm>
            <a:off x="8035485" y="5150069"/>
            <a:ext cx="37751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FB1501-361F-4C4C-8D9E-73CDB262EB17}"/>
              </a:ext>
            </a:extLst>
          </p:cNvPr>
          <p:cNvSpPr txBox="1"/>
          <p:nvPr/>
        </p:nvSpPr>
        <p:spPr>
          <a:xfrm>
            <a:off x="8971892" y="4780889"/>
            <a:ext cx="187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Payment Integrity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33B6656-10EC-4BBC-8C84-B6FD32A866DE}"/>
              </a:ext>
            </a:extLst>
          </p:cNvPr>
          <p:cNvSpPr/>
          <p:nvPr/>
        </p:nvSpPr>
        <p:spPr>
          <a:xfrm>
            <a:off x="732970" y="5192112"/>
            <a:ext cx="11077697" cy="1154299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50" dirty="0">
                <a:ln w="0"/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Provider Network Analytics</a:t>
            </a:r>
          </a:p>
        </p:txBody>
      </p:sp>
    </p:spTree>
    <p:extLst>
      <p:ext uri="{BB962C8B-B14F-4D97-AF65-F5344CB8AC3E}">
        <p14:creationId xmlns:p14="http://schemas.microsoft.com/office/powerpoint/2010/main" val="2480899365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64" y="226685"/>
            <a:ext cx="10985426" cy="125527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Origin of Provider Network Analytics</a:t>
            </a:r>
            <a:br>
              <a:rPr lang="en-US" dirty="0"/>
            </a:br>
            <a:r>
              <a:rPr lang="en-US" sz="3100" dirty="0"/>
              <a:t>(previously reporting to Business Units)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8509031"/>
              </p:ext>
            </p:extLst>
          </p:nvPr>
        </p:nvGraphicFramePr>
        <p:xfrm>
          <a:off x="1981200" y="1600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6260882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D5593EC-1245-4F8F-B4F5-44754EB66B98}"/>
              </a:ext>
            </a:extLst>
          </p:cNvPr>
          <p:cNvSpPr txBox="1">
            <a:spLocks/>
          </p:cNvSpPr>
          <p:nvPr/>
        </p:nvSpPr>
        <p:spPr>
          <a:xfrm>
            <a:off x="6221507" y="1842046"/>
            <a:ext cx="4446494" cy="3932539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1600" dirty="0"/>
              <a:t>Data-driven Strategy &amp; decision making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1600" dirty="0"/>
              <a:t>Proactive operational enhancements</a:t>
            </a:r>
            <a:endParaRPr lang="en-US" sz="1600" dirty="0">
              <a:cs typeface="Calibri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1600" dirty="0"/>
              <a:t>Value focused vision</a:t>
            </a:r>
            <a:endParaRPr lang="en-US" sz="1600" dirty="0">
              <a:cs typeface="Calibri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1600" dirty="0"/>
              <a:t>Continuity</a:t>
            </a:r>
            <a:endParaRPr lang="en-US" sz="1600" dirty="0">
              <a:cs typeface="Calibri"/>
            </a:endParaRPr>
          </a:p>
          <a:p>
            <a:pPr marL="685800" lvl="1" indent="-342900" algn="l">
              <a:buFont typeface="Arial" panose="05000000000000000000" pitchFamily="2" charset="2"/>
              <a:buChar char="•"/>
            </a:pPr>
            <a:r>
              <a:rPr lang="en-US" sz="1300" dirty="0"/>
              <a:t>Increased Collaboration</a:t>
            </a:r>
            <a:endParaRPr lang="en-US" sz="1300" dirty="0">
              <a:cs typeface="Calibri"/>
            </a:endParaRPr>
          </a:p>
          <a:p>
            <a:pPr marL="685800" lvl="1" indent="-342900" algn="l">
              <a:buFont typeface="Arial" panose="05000000000000000000" pitchFamily="2" charset="2"/>
              <a:buChar char="•"/>
            </a:pPr>
            <a:r>
              <a:rPr lang="en-US" sz="1400" dirty="0"/>
              <a:t>Greater coordination &amp; transparency</a:t>
            </a:r>
            <a:endParaRPr lang="en-US" sz="1400" dirty="0">
              <a:cs typeface="Calibri" panose="020F0502020204030204"/>
            </a:endParaRPr>
          </a:p>
          <a:p>
            <a:pPr marL="685800" lvl="1" indent="-342900" algn="l">
              <a:buFont typeface="Arial" panose="05000000000000000000" pitchFamily="2" charset="2"/>
              <a:buChar char="•"/>
            </a:pPr>
            <a:r>
              <a:rPr lang="en-US" sz="1400" dirty="0"/>
              <a:t>Reduced touchpoints</a:t>
            </a:r>
            <a:endParaRPr lang="en-US" sz="1400" dirty="0">
              <a:cs typeface="Calibri" panose="020F050202020403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491194-CE97-4CAC-8D4E-BD5D89686B42}"/>
              </a:ext>
            </a:extLst>
          </p:cNvPr>
          <p:cNvGrpSpPr/>
          <p:nvPr/>
        </p:nvGrpSpPr>
        <p:grpSpPr>
          <a:xfrm>
            <a:off x="817945" y="1362076"/>
            <a:ext cx="6697280" cy="5225482"/>
            <a:chOff x="777766" y="1417638"/>
            <a:chExt cx="6758588" cy="541915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770F875-C605-4B9B-8014-5EADC008AA50}"/>
                </a:ext>
              </a:extLst>
            </p:cNvPr>
            <p:cNvGrpSpPr/>
            <p:nvPr/>
          </p:nvGrpSpPr>
          <p:grpSpPr>
            <a:xfrm>
              <a:off x="777766" y="1417638"/>
              <a:ext cx="6758588" cy="5419157"/>
              <a:chOff x="1828800" y="2057400"/>
              <a:chExt cx="5859954" cy="4624492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6BE7EE75-F2AC-43F1-8EB0-F27721073CD0}"/>
                  </a:ext>
                </a:extLst>
              </p:cNvPr>
              <p:cNvSpPr/>
              <p:nvPr/>
            </p:nvSpPr>
            <p:spPr>
              <a:xfrm>
                <a:off x="1828800" y="2057400"/>
                <a:ext cx="5859954" cy="4184009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F53D4F92-0C1F-45D8-A656-08119D702A0D}"/>
                  </a:ext>
                </a:extLst>
              </p:cNvPr>
              <p:cNvSpPr/>
              <p:nvPr/>
            </p:nvSpPr>
            <p:spPr>
              <a:xfrm>
                <a:off x="2418251" y="2592512"/>
                <a:ext cx="4687349" cy="3347207"/>
              </a:xfrm>
              <a:prstGeom prst="triangl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66C17C0-E9E4-4619-A14E-7E6BF85E9C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2135" y="4851247"/>
                <a:ext cx="313958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68EF90E-281E-411E-BE49-EA4320B7D7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58778" y="2592512"/>
                <a:ext cx="1049" cy="225873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3782B4-6F4B-41DD-9188-36A3B63EE977}"/>
                  </a:ext>
                </a:extLst>
              </p:cNvPr>
              <p:cNvSpPr/>
              <p:nvPr/>
            </p:nvSpPr>
            <p:spPr>
              <a:xfrm>
                <a:off x="4135896" y="4308585"/>
                <a:ext cx="1245766" cy="1088268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F66F7B-7F91-47A7-B86F-8DC6D2B602B3}"/>
                  </a:ext>
                </a:extLst>
              </p:cNvPr>
              <p:cNvSpPr txBox="1"/>
              <p:nvPr/>
            </p:nvSpPr>
            <p:spPr>
              <a:xfrm>
                <a:off x="4166224" y="4461376"/>
                <a:ext cx="1151390" cy="73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24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Business Analytics</a:t>
                </a:r>
                <a:endParaRPr lang="en-US" sz="105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603A17-591C-4EE2-9546-E4D6FAAC3640}"/>
                  </a:ext>
                </a:extLst>
              </p:cNvPr>
              <p:cNvSpPr txBox="1"/>
              <p:nvPr/>
            </p:nvSpPr>
            <p:spPr>
              <a:xfrm>
                <a:off x="3531436" y="3687611"/>
                <a:ext cx="1151390" cy="216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800"/>
                <a:r>
                  <a:rPr lang="en-US" sz="1050" dirty="0">
                    <a:ln w="0"/>
                    <a:solidFill>
                      <a:srgbClr val="4472C4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/>
                  </a:rPr>
                  <a:t>Finance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E2E351-7A82-4FA2-9044-C6447C2352CF}"/>
                  </a:ext>
                </a:extLst>
              </p:cNvPr>
              <p:cNvSpPr txBox="1"/>
              <p:nvPr/>
            </p:nvSpPr>
            <p:spPr>
              <a:xfrm>
                <a:off x="4791334" y="3645575"/>
                <a:ext cx="1151390" cy="354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050" dirty="0">
                    <a:ln w="0"/>
                    <a:solidFill>
                      <a:srgbClr val="4472C4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/>
                  </a:rPr>
                  <a:t>Legal / </a:t>
                </a:r>
                <a:br>
                  <a:rPr lang="en-US" sz="1050" dirty="0">
                    <a:ln w="0"/>
                    <a:solidFill>
                      <a:srgbClr val="4472C4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/>
                  </a:rPr>
                </a:br>
                <a:r>
                  <a:rPr lang="en-US" sz="1050" dirty="0">
                    <a:ln w="0"/>
                    <a:solidFill>
                      <a:srgbClr val="4472C4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/>
                  </a:rPr>
                  <a:t>Regulatory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9817BD-0CD8-4D87-BFB1-C4E31ED6385E}"/>
                  </a:ext>
                </a:extLst>
              </p:cNvPr>
              <p:cNvSpPr txBox="1"/>
              <p:nvPr/>
            </p:nvSpPr>
            <p:spPr>
              <a:xfrm>
                <a:off x="3402907" y="5619682"/>
                <a:ext cx="2711741" cy="216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050" dirty="0">
                    <a:ln w="0"/>
                    <a:solidFill>
                      <a:srgbClr val="4472C4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/>
                  </a:rPr>
                  <a:t>Operations</a:t>
                </a:r>
              </a:p>
            </p:txBody>
          </p:sp>
          <p:sp>
            <p:nvSpPr>
              <p:cNvPr id="15" name="Arrow: Left-Right 14">
                <a:extLst>
                  <a:ext uri="{FF2B5EF4-FFF2-40B4-BE49-F238E27FC236}">
                    <a16:creationId xmlns:a16="http://schemas.microsoft.com/office/drawing/2014/main" id="{8AC36280-C62A-4745-B468-19C7E5ED03E5}"/>
                  </a:ext>
                </a:extLst>
              </p:cNvPr>
              <p:cNvSpPr/>
              <p:nvPr/>
            </p:nvSpPr>
            <p:spPr>
              <a:xfrm rot="2700000">
                <a:off x="3964286" y="4252254"/>
                <a:ext cx="342783" cy="125255"/>
              </a:xfrm>
              <a:prstGeom prst="left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Arrow: Left-Right 15">
                <a:extLst>
                  <a:ext uri="{FF2B5EF4-FFF2-40B4-BE49-F238E27FC236}">
                    <a16:creationId xmlns:a16="http://schemas.microsoft.com/office/drawing/2014/main" id="{7AA66861-DC5D-494F-B55D-31CB2A990447}"/>
                  </a:ext>
                </a:extLst>
              </p:cNvPr>
              <p:cNvSpPr/>
              <p:nvPr/>
            </p:nvSpPr>
            <p:spPr>
              <a:xfrm rot="8100000">
                <a:off x="5195638" y="4255720"/>
                <a:ext cx="342783" cy="125255"/>
              </a:xfrm>
              <a:prstGeom prst="left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Arrow: Left-Right 16">
                <a:extLst>
                  <a:ext uri="{FF2B5EF4-FFF2-40B4-BE49-F238E27FC236}">
                    <a16:creationId xmlns:a16="http://schemas.microsoft.com/office/drawing/2014/main" id="{2CA14F9A-A482-4C93-8ECE-32710809E78A}"/>
                  </a:ext>
                </a:extLst>
              </p:cNvPr>
              <p:cNvSpPr/>
              <p:nvPr/>
            </p:nvSpPr>
            <p:spPr>
              <a:xfrm rot="5400000">
                <a:off x="4587386" y="5329361"/>
                <a:ext cx="342783" cy="125255"/>
              </a:xfrm>
              <a:prstGeom prst="left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Arrow: Left-Right 17">
                <a:extLst>
                  <a:ext uri="{FF2B5EF4-FFF2-40B4-BE49-F238E27FC236}">
                    <a16:creationId xmlns:a16="http://schemas.microsoft.com/office/drawing/2014/main" id="{109F4098-3382-4B3A-9A86-D18621FB2771}"/>
                  </a:ext>
                </a:extLst>
              </p:cNvPr>
              <p:cNvSpPr/>
              <p:nvPr/>
            </p:nvSpPr>
            <p:spPr>
              <a:xfrm rot="5400000">
                <a:off x="5654548" y="4788621"/>
                <a:ext cx="342783" cy="125255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Arrow: Left-Right 18">
                <a:extLst>
                  <a:ext uri="{FF2B5EF4-FFF2-40B4-BE49-F238E27FC236}">
                    <a16:creationId xmlns:a16="http://schemas.microsoft.com/office/drawing/2014/main" id="{C5F78C2D-D02B-4AF5-98F1-2B95836E42BE}"/>
                  </a:ext>
                </a:extLst>
              </p:cNvPr>
              <p:cNvSpPr/>
              <p:nvPr/>
            </p:nvSpPr>
            <p:spPr>
              <a:xfrm rot="5400000">
                <a:off x="3527807" y="4788620"/>
                <a:ext cx="342783" cy="125255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735A7A-C20C-4A59-976F-DEDE66CB1595}"/>
                  </a:ext>
                </a:extLst>
              </p:cNvPr>
              <p:cNvSpPr txBox="1"/>
              <p:nvPr/>
            </p:nvSpPr>
            <p:spPr>
              <a:xfrm rot="18300000">
                <a:off x="1072547" y="4576823"/>
                <a:ext cx="39793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9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Value Based Operations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F1D987-24E2-465F-BB2B-01C1BF29E737}"/>
                  </a:ext>
                </a:extLst>
              </p:cNvPr>
              <p:cNvSpPr txBox="1"/>
              <p:nvPr/>
            </p:nvSpPr>
            <p:spPr>
              <a:xfrm rot="3300000">
                <a:off x="4492874" y="4559926"/>
                <a:ext cx="39441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9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Value Based Operations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48B6718-6C95-4166-88A1-E93274CE219E}"/>
                  </a:ext>
                </a:extLst>
              </p:cNvPr>
              <p:cNvSpPr txBox="1"/>
              <p:nvPr/>
            </p:nvSpPr>
            <p:spPr>
              <a:xfrm>
                <a:off x="2786697" y="5981688"/>
                <a:ext cx="39441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90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Value Based Operations</a:t>
                </a:r>
              </a:p>
            </p:txBody>
          </p:sp>
        </p:grpSp>
        <p:sp>
          <p:nvSpPr>
            <p:cNvPr id="26" name="Arrow: Left-Right 25">
              <a:extLst>
                <a:ext uri="{FF2B5EF4-FFF2-40B4-BE49-F238E27FC236}">
                  <a16:creationId xmlns:a16="http://schemas.microsoft.com/office/drawing/2014/main" id="{6D281F7B-B984-462F-9127-A278EAD36B27}"/>
                </a:ext>
              </a:extLst>
            </p:cNvPr>
            <p:cNvSpPr/>
            <p:nvPr/>
          </p:nvSpPr>
          <p:spPr>
            <a:xfrm>
              <a:off x="3956217" y="2984357"/>
              <a:ext cx="401686" cy="14446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5B9F84CD-C1B4-4DAE-A639-E2C587ACE90B}"/>
              </a:ext>
            </a:extLst>
          </p:cNvPr>
          <p:cNvSpPr txBox="1">
            <a:spLocks/>
          </p:cNvSpPr>
          <p:nvPr/>
        </p:nvSpPr>
        <p:spPr>
          <a:xfrm>
            <a:off x="611718" y="664723"/>
            <a:ext cx="10972801" cy="558800"/>
          </a:xfr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4400" dirty="0"/>
              <a:t>Analytics at the Core</a:t>
            </a:r>
          </a:p>
        </p:txBody>
      </p:sp>
    </p:spTree>
    <p:extLst>
      <p:ext uri="{BB962C8B-B14F-4D97-AF65-F5344CB8AC3E}">
        <p14:creationId xmlns:p14="http://schemas.microsoft.com/office/powerpoint/2010/main" val="981561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74D9C-FB72-4D90-AAAD-2EA22C32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8" y="664723"/>
            <a:ext cx="10972801" cy="558800"/>
          </a:xfrm>
        </p:spPr>
        <p:txBody>
          <a:bodyPr/>
          <a:lstStyle/>
          <a:p>
            <a:r>
              <a:rPr lang="en-US" sz="4000" dirty="0"/>
              <a:t>Third Party Perspective to Specialized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69093-E80A-447C-9BD9-87ABC1D33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18" y="1944086"/>
            <a:ext cx="10972801" cy="4068763"/>
          </a:xfrm>
        </p:spPr>
        <p:txBody>
          <a:bodyPr/>
          <a:lstStyle/>
          <a:p>
            <a:r>
              <a:rPr lang="en-US" dirty="0"/>
              <a:t>Tie the needs of individual business units to the strategic priorities of senior leadership.</a:t>
            </a:r>
          </a:p>
          <a:p>
            <a:pPr lvl="1"/>
            <a:r>
              <a:rPr lang="en-US" dirty="0"/>
              <a:t>Applied subject-matter expertise</a:t>
            </a:r>
          </a:p>
          <a:p>
            <a:pPr lvl="1"/>
            <a:r>
              <a:rPr lang="en-US" dirty="0"/>
              <a:t>Dedicated technical resources</a:t>
            </a:r>
          </a:p>
          <a:p>
            <a:pPr lvl="1"/>
            <a:r>
              <a:rPr lang="en-US" dirty="0"/>
              <a:t>Neutral perspective – shared accountability</a:t>
            </a:r>
          </a:p>
          <a:p>
            <a:pPr lvl="1"/>
            <a:r>
              <a:rPr lang="en-US" dirty="0"/>
              <a:t>Centralized Analytics – broader exposure to divisional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39028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7FCA-780F-4B94-8F75-C1E1F2C3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8" y="394850"/>
            <a:ext cx="10972801" cy="558800"/>
          </a:xfrm>
        </p:spPr>
        <p:txBody>
          <a:bodyPr/>
          <a:lstStyle/>
          <a:p>
            <a:r>
              <a:rPr lang="en-US" dirty="0"/>
              <a:t>The Function of Provider Network </a:t>
            </a:r>
            <a:r>
              <a:rPr lang="en-US" sz="4000" dirty="0"/>
              <a:t>Analytics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370A2-618A-4F01-A55A-3EFD40516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18" y="1394618"/>
            <a:ext cx="10972801" cy="5222492"/>
          </a:xfrm>
        </p:spPr>
        <p:txBody>
          <a:bodyPr anchor="t">
            <a:noAutofit/>
          </a:bodyPr>
          <a:lstStyle/>
          <a:p>
            <a:r>
              <a:rPr lang="en-US" sz="2000" dirty="0">
                <a:latin typeface="Roboto"/>
              </a:rPr>
              <a:t>Business Intelligence and Business Analytics</a:t>
            </a:r>
          </a:p>
          <a:p>
            <a:pPr lvl="1"/>
            <a:r>
              <a:rPr lang="en-US" sz="2000" dirty="0">
                <a:latin typeface="Roboto"/>
              </a:rPr>
              <a:t>Cost-savings analysis</a:t>
            </a:r>
          </a:p>
          <a:p>
            <a:pPr lvl="1"/>
            <a:r>
              <a:rPr lang="en-US" sz="2000" dirty="0">
                <a:latin typeface="Roboto"/>
              </a:rPr>
              <a:t>Regulatory reporting</a:t>
            </a:r>
          </a:p>
          <a:p>
            <a:pPr lvl="1"/>
            <a:r>
              <a:rPr lang="en-US" sz="2000" dirty="0">
                <a:latin typeface="Roboto"/>
              </a:rPr>
              <a:t>Data quality analysis</a:t>
            </a:r>
          </a:p>
          <a:p>
            <a:r>
              <a:rPr lang="en-US" sz="2000" dirty="0">
                <a:latin typeface="Roboto"/>
              </a:rPr>
              <a:t>Business Systems Analysis and Administration</a:t>
            </a:r>
          </a:p>
          <a:p>
            <a:pPr lvl="1"/>
            <a:r>
              <a:rPr lang="en-US" sz="2000" dirty="0">
                <a:latin typeface="Roboto"/>
              </a:rPr>
              <a:t>System support</a:t>
            </a:r>
          </a:p>
          <a:p>
            <a:pPr lvl="1"/>
            <a:r>
              <a:rPr lang="en-US" sz="2000" dirty="0">
                <a:latin typeface="Roboto"/>
              </a:rPr>
              <a:t>System enhancement</a:t>
            </a:r>
          </a:p>
          <a:p>
            <a:pPr lvl="1"/>
            <a:r>
              <a:rPr lang="en-US" sz="2000" dirty="0">
                <a:latin typeface="Roboto"/>
              </a:rPr>
              <a:t>Operational Process Improvement</a:t>
            </a:r>
          </a:p>
          <a:p>
            <a:r>
              <a:rPr lang="en-US" sz="2000" dirty="0">
                <a:latin typeface="Roboto"/>
              </a:rPr>
              <a:t>Data Engineering</a:t>
            </a:r>
          </a:p>
          <a:p>
            <a:pPr lvl="1"/>
            <a:r>
              <a:rPr lang="en-US" sz="2000" dirty="0">
                <a:latin typeface="Roboto"/>
              </a:rPr>
              <a:t>Automation of reporting processes</a:t>
            </a:r>
          </a:p>
          <a:p>
            <a:pPr lvl="1"/>
            <a:r>
              <a:rPr lang="en-US" sz="2000" dirty="0">
                <a:latin typeface="Roboto"/>
              </a:rPr>
              <a:t>Data architecture</a:t>
            </a:r>
          </a:p>
          <a:p>
            <a:pPr lvl="1"/>
            <a:r>
              <a:rPr lang="en-US" sz="2000" dirty="0">
                <a:latin typeface="Roboto"/>
              </a:rPr>
              <a:t>Collaboration with IS development</a:t>
            </a:r>
          </a:p>
          <a:p>
            <a:r>
              <a:rPr lang="en-US" sz="2000" dirty="0">
                <a:latin typeface="Roboto"/>
              </a:rPr>
              <a:t>Ownership and coordination of strategic provider information initiatives</a:t>
            </a:r>
          </a:p>
          <a:p>
            <a:r>
              <a:rPr lang="en-US" sz="2000" dirty="0">
                <a:latin typeface="Roboto"/>
              </a:rPr>
              <a:t>Consultative Analytical Support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EA69B14-7967-4912-BC49-905099EC00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837" y="1691941"/>
            <a:ext cx="2481263" cy="23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88664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D915-1F37-43E0-896A-AE3DFDE0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53"/>
            <a:ext cx="10515600" cy="726375"/>
          </a:xfrm>
        </p:spPr>
        <p:txBody>
          <a:bodyPr/>
          <a:lstStyle/>
          <a:p>
            <a:r>
              <a:rPr lang="en-US" dirty="0"/>
              <a:t>Provider Data Flow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AA54AF5-2B0D-434A-BF1C-EFB630B2F09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3845" y="3260695"/>
            <a:ext cx="170822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FB79E20-1902-44D5-B01C-CB2E0DAF7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961034"/>
              </p:ext>
            </p:extLst>
          </p:nvPr>
        </p:nvGraphicFramePr>
        <p:xfrm>
          <a:off x="0" y="968828"/>
          <a:ext cx="12207400" cy="5596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4" imgW="15144599" imgH="6219678" progId="Visio.Drawing.15">
                  <p:embed/>
                </p:oleObj>
              </mc:Choice>
              <mc:Fallback>
                <p:oleObj name="Visio" r:id="rId4" imgW="15144599" imgH="6219678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FB79E20-1902-44D5-B01C-CB2E0DAF7D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68828"/>
                        <a:ext cx="12207400" cy="5596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87901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97CFEAC-D1F1-47BF-9FA0-97D2E3A82B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133000"/>
              </p:ext>
            </p:extLst>
          </p:nvPr>
        </p:nvGraphicFramePr>
        <p:xfrm>
          <a:off x="0" y="968828"/>
          <a:ext cx="12207400" cy="5596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Visio" r:id="rId4" imgW="15144599" imgH="6219678" progId="Visio.Drawing.15">
                  <p:embed/>
                </p:oleObj>
              </mc:Choice>
              <mc:Fallback>
                <p:oleObj name="Visio" r:id="rId4" imgW="15144599" imgH="6219678" progId="Visio.Drawing.15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97CFEAC-D1F1-47BF-9FA0-97D2E3A82B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68828"/>
                        <a:ext cx="12207400" cy="5596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FAA54AF5-2B0D-434A-BF1C-EFB630B2F09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3845" y="3260695"/>
            <a:ext cx="170822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1DC1AEF-3683-47EA-B4BB-B18F5E06C387}"/>
              </a:ext>
            </a:extLst>
          </p:cNvPr>
          <p:cNvSpPr/>
          <p:nvPr/>
        </p:nvSpPr>
        <p:spPr>
          <a:xfrm>
            <a:off x="1164771" y="2225040"/>
            <a:ext cx="1524000" cy="439381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8A4646-4FE8-41CB-89DF-81232611F042}"/>
              </a:ext>
            </a:extLst>
          </p:cNvPr>
          <p:cNvCxnSpPr>
            <a:cxnSpLocks/>
          </p:cNvCxnSpPr>
          <p:nvPr/>
        </p:nvCxnSpPr>
        <p:spPr>
          <a:xfrm>
            <a:off x="1926772" y="1586865"/>
            <a:ext cx="0" cy="6381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2C54F8B-9AFD-40EE-83E4-24B3D037DA69}"/>
              </a:ext>
            </a:extLst>
          </p:cNvPr>
          <p:cNvSpPr txBox="1"/>
          <p:nvPr/>
        </p:nvSpPr>
        <p:spPr>
          <a:xfrm>
            <a:off x="1435141" y="1237671"/>
            <a:ext cx="98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BSA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74A4B9-6584-4926-8EC9-111CBB7CFBC4}"/>
              </a:ext>
            </a:extLst>
          </p:cNvPr>
          <p:cNvSpPr txBox="1">
            <a:spLocks/>
          </p:cNvSpPr>
          <p:nvPr/>
        </p:nvSpPr>
        <p:spPr>
          <a:xfrm>
            <a:off x="838200" y="242453"/>
            <a:ext cx="10515600" cy="7263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/>
              <a:t>Provider Data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95089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CED02-843F-4F63-A7D1-B842DD7D6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5" y="941388"/>
            <a:ext cx="10974915" cy="558800"/>
          </a:xfrm>
        </p:spPr>
        <p:txBody>
          <a:bodyPr/>
          <a:lstStyle/>
          <a:p>
            <a:pPr algn="ctr"/>
            <a:r>
              <a:rPr lang="en-US" dirty="0"/>
              <a:t>About us</a:t>
            </a:r>
          </a:p>
        </p:txBody>
      </p:sp>
      <p:pic>
        <p:nvPicPr>
          <p:cNvPr id="5122" name="Picture 2" descr="https://img.evbuc.com/https%3A%2F%2Fcdn.evbuc.com%2Fimages%2F99773966%2F285930876918%2F1%2Foriginal.20200429-142146?h=2000&amp;w=720&amp;auto=format%2Ccompress&amp;q=75&amp;sharp=10&amp;s=6a8e918d331e00f2445651c05acb30fa">
            <a:extLst>
              <a:ext uri="{FF2B5EF4-FFF2-40B4-BE49-F238E27FC236}">
                <a16:creationId xmlns:a16="http://schemas.microsoft.com/office/drawing/2014/main" id="{3267F7C4-02A0-473A-A133-B8F925963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231392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.evbuc.com/https%3A%2F%2Fcdn.evbuc.com%2Fimages%2F99804560%2F285930876918%2F1%2Foriginal.20200429-191741?h=2000&amp;w=720&amp;auto=format%2Ccompress&amp;q=75&amp;sharp=10&amp;s=1fde7b948349fe9fbbad7fb679f27d99">
            <a:extLst>
              <a:ext uri="{FF2B5EF4-FFF2-40B4-BE49-F238E27FC236}">
                <a16:creationId xmlns:a16="http://schemas.microsoft.com/office/drawing/2014/main" id="{FCDDD243-4A29-4ACC-8481-BFE6B6D00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904" y="4257675"/>
            <a:ext cx="2038688" cy="20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9F7135-7374-489B-880D-22953BF9B28D}"/>
              </a:ext>
            </a:extLst>
          </p:cNvPr>
          <p:cNvSpPr txBox="1"/>
          <p:nvPr/>
        </p:nvSpPr>
        <p:spPr>
          <a:xfrm>
            <a:off x="4377620" y="2783482"/>
            <a:ext cx="6034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Mike Soltis</a:t>
            </a:r>
          </a:p>
          <a:p>
            <a:r>
              <a:rPr lang="en-US" dirty="0"/>
              <a:t>Director of Network Engagement | Provider Network Analytics</a:t>
            </a:r>
          </a:p>
          <a:p>
            <a:r>
              <a:rPr lang="en-US" dirty="0"/>
              <a:t>Michael.Soltis@priorityhealth.com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224F6-0C25-4EAA-B6B0-290D4970F29F}"/>
              </a:ext>
            </a:extLst>
          </p:cNvPr>
          <p:cNvSpPr txBox="1"/>
          <p:nvPr/>
        </p:nvSpPr>
        <p:spPr>
          <a:xfrm>
            <a:off x="4377620" y="5375868"/>
            <a:ext cx="3938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Chris Breen</a:t>
            </a:r>
          </a:p>
          <a:p>
            <a:r>
              <a:rPr lang="en-US" dirty="0"/>
              <a:t>Supervisor | Provider Network Analytics</a:t>
            </a:r>
          </a:p>
          <a:p>
            <a:r>
              <a:rPr lang="en-US" dirty="0"/>
              <a:t>Christopher.Breen@priorityhealth.com</a:t>
            </a:r>
          </a:p>
        </p:txBody>
      </p:sp>
    </p:spTree>
    <p:extLst>
      <p:ext uri="{BB962C8B-B14F-4D97-AF65-F5344CB8AC3E}">
        <p14:creationId xmlns:p14="http://schemas.microsoft.com/office/powerpoint/2010/main" val="490578534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D4774FB-C1E2-4801-942B-B71B881032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64094"/>
              </p:ext>
            </p:extLst>
          </p:nvPr>
        </p:nvGraphicFramePr>
        <p:xfrm>
          <a:off x="0" y="968828"/>
          <a:ext cx="12207400" cy="5596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Visio" r:id="rId4" imgW="15144599" imgH="6219678" progId="Visio.Drawing.15">
                  <p:embed/>
                </p:oleObj>
              </mc:Choice>
              <mc:Fallback>
                <p:oleObj name="Visio" r:id="rId4" imgW="15144599" imgH="6219678" progId="Visio.Drawing.15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D4774FB-C1E2-4801-942B-B71B881032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68828"/>
                        <a:ext cx="12207400" cy="5596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FAA54AF5-2B0D-434A-BF1C-EFB630B2F09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3845" y="3260695"/>
            <a:ext cx="170822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54F8B-9AFD-40EE-83E4-24B3D037DA69}"/>
              </a:ext>
            </a:extLst>
          </p:cNvPr>
          <p:cNvSpPr txBox="1"/>
          <p:nvPr/>
        </p:nvSpPr>
        <p:spPr>
          <a:xfrm>
            <a:off x="3387492" y="784162"/>
            <a:ext cx="252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Information Systems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475F0E5-594E-4263-9724-7886C306FECF}"/>
              </a:ext>
            </a:extLst>
          </p:cNvPr>
          <p:cNvSpPr/>
          <p:nvPr/>
        </p:nvSpPr>
        <p:spPr>
          <a:xfrm rot="5400000">
            <a:off x="4457098" y="-364207"/>
            <a:ext cx="390525" cy="3361124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F0DC5A-8125-40F5-B899-B87A80FD2F6F}"/>
              </a:ext>
            </a:extLst>
          </p:cNvPr>
          <p:cNvSpPr txBox="1">
            <a:spLocks/>
          </p:cNvSpPr>
          <p:nvPr/>
        </p:nvSpPr>
        <p:spPr>
          <a:xfrm>
            <a:off x="838200" y="178454"/>
            <a:ext cx="10515600" cy="7263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Provider Data Flow</a:t>
            </a:r>
          </a:p>
        </p:txBody>
      </p:sp>
    </p:spTree>
    <p:extLst>
      <p:ext uri="{BB962C8B-B14F-4D97-AF65-F5344CB8AC3E}">
        <p14:creationId xmlns:p14="http://schemas.microsoft.com/office/powerpoint/2010/main" val="4271967177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AA54AF5-2B0D-434A-BF1C-EFB630B2F09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3845" y="3260695"/>
            <a:ext cx="170822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54F8B-9AFD-40EE-83E4-24B3D037DA69}"/>
              </a:ext>
            </a:extLst>
          </p:cNvPr>
          <p:cNvSpPr txBox="1"/>
          <p:nvPr/>
        </p:nvSpPr>
        <p:spPr>
          <a:xfrm>
            <a:off x="7983306" y="177099"/>
            <a:ext cx="314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Business Intelligence Department Side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475F0E5-594E-4263-9724-7886C306FECF}"/>
              </a:ext>
            </a:extLst>
          </p:cNvPr>
          <p:cNvSpPr/>
          <p:nvPr/>
        </p:nvSpPr>
        <p:spPr>
          <a:xfrm rot="5400000">
            <a:off x="9362474" y="-1511834"/>
            <a:ext cx="390525" cy="4961324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2DCBFE-B1D2-4C2A-8E3C-8B6CD3E32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53"/>
            <a:ext cx="10515600" cy="726375"/>
          </a:xfrm>
        </p:spPr>
        <p:txBody>
          <a:bodyPr/>
          <a:lstStyle/>
          <a:p>
            <a:r>
              <a:rPr lang="en-US" dirty="0"/>
              <a:t>Provider Data Flow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826220F-85DD-4536-9535-1664F3FA55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833048"/>
              </p:ext>
            </p:extLst>
          </p:nvPr>
        </p:nvGraphicFramePr>
        <p:xfrm>
          <a:off x="0" y="968828"/>
          <a:ext cx="12207400" cy="5596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Visio" r:id="rId4" imgW="15144599" imgH="6219678" progId="Visio.Drawing.15">
                  <p:embed/>
                </p:oleObj>
              </mc:Choice>
              <mc:Fallback>
                <p:oleObj name="Visio" r:id="rId4" imgW="15144599" imgH="6219678" progId="Visio.Drawing.15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826220F-85DD-4536-9535-1664F3FA55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68828"/>
                        <a:ext cx="12207400" cy="5596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4180825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34A70386-1C6E-483C-B4D8-1FDAA76462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7965"/>
            <a:ext cx="12192000" cy="558774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AA54AF5-2B0D-434A-BF1C-EFB630B2F09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3845" y="3260695"/>
            <a:ext cx="170822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CEC268-A6CF-45E6-974D-426880D3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53"/>
            <a:ext cx="10515600" cy="726375"/>
          </a:xfrm>
        </p:spPr>
        <p:txBody>
          <a:bodyPr/>
          <a:lstStyle/>
          <a:p>
            <a:r>
              <a:rPr lang="en-US" dirty="0"/>
              <a:t>Provider Data Flow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564D8E-BDCF-499A-ADA8-CEEE32D81155}"/>
              </a:ext>
            </a:extLst>
          </p:cNvPr>
          <p:cNvSpPr txBox="1"/>
          <p:nvPr/>
        </p:nvSpPr>
        <p:spPr>
          <a:xfrm>
            <a:off x="310979" y="3005306"/>
            <a:ext cx="2093675" cy="51077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BSA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7A60B6-8978-45F8-8C95-2D8611CF7D84}"/>
              </a:ext>
            </a:extLst>
          </p:cNvPr>
          <p:cNvSpPr txBox="1"/>
          <p:nvPr/>
        </p:nvSpPr>
        <p:spPr>
          <a:xfrm>
            <a:off x="9767384" y="3051025"/>
            <a:ext cx="2093675" cy="51077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BI / BA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D426A9-34B4-4AD9-92D7-F91232CAA06B}"/>
              </a:ext>
            </a:extLst>
          </p:cNvPr>
          <p:cNvSpPr txBox="1"/>
          <p:nvPr/>
        </p:nvSpPr>
        <p:spPr>
          <a:xfrm>
            <a:off x="5341143" y="1065218"/>
            <a:ext cx="1509713" cy="71508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IT &amp; Data Engineering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D20C5EC6-C13C-448C-94A1-C359DC0C9EE3}"/>
              </a:ext>
            </a:extLst>
          </p:cNvPr>
          <p:cNvCxnSpPr>
            <a:cxnSpLocks/>
            <a:stCxn id="22" idx="0"/>
            <a:endCxn id="24" idx="1"/>
          </p:cNvCxnSpPr>
          <p:nvPr/>
        </p:nvCxnSpPr>
        <p:spPr>
          <a:xfrm rot="5400000" flipH="1" flipV="1">
            <a:off x="2558209" y="222372"/>
            <a:ext cx="1582543" cy="398332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E0E5645B-37F9-4B0C-91B3-FBE02C171268}"/>
              </a:ext>
            </a:extLst>
          </p:cNvPr>
          <p:cNvCxnSpPr>
            <a:cxnSpLocks/>
            <a:stCxn id="24" idx="3"/>
            <a:endCxn id="23" idx="0"/>
          </p:cNvCxnSpPr>
          <p:nvPr/>
        </p:nvCxnSpPr>
        <p:spPr>
          <a:xfrm>
            <a:off x="6850856" y="1422763"/>
            <a:ext cx="3963366" cy="1628262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C109A013-F2E6-4313-ABA6-F458D38E7506}"/>
              </a:ext>
            </a:extLst>
          </p:cNvPr>
          <p:cNvCxnSpPr>
            <a:cxnSpLocks/>
            <a:stCxn id="23" idx="2"/>
            <a:endCxn id="22" idx="2"/>
          </p:cNvCxnSpPr>
          <p:nvPr/>
        </p:nvCxnSpPr>
        <p:spPr>
          <a:xfrm rot="5400000" flipH="1">
            <a:off x="6063160" y="-1189258"/>
            <a:ext cx="45719" cy="9456405"/>
          </a:xfrm>
          <a:prstGeom prst="curvedConnector3">
            <a:avLst>
              <a:gd name="adj1" fmla="val -295839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0CD5C78-C7E3-473C-A319-9B4EA44E688C}"/>
              </a:ext>
            </a:extLst>
          </p:cNvPr>
          <p:cNvSpPr txBox="1"/>
          <p:nvPr/>
        </p:nvSpPr>
        <p:spPr>
          <a:xfrm>
            <a:off x="4472804" y="2981820"/>
            <a:ext cx="3246393" cy="6491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Feedback Loop</a:t>
            </a:r>
          </a:p>
        </p:txBody>
      </p:sp>
    </p:spTree>
    <p:extLst>
      <p:ext uri="{BB962C8B-B14F-4D97-AF65-F5344CB8AC3E}">
        <p14:creationId xmlns:p14="http://schemas.microsoft.com/office/powerpoint/2010/main" val="1924048839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0D3E-AB6A-4039-A7FE-8B329AAD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32EA9-0C91-4635-B4A4-22904DD40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you confidently say you know how much it will cost when you go to the Doctor?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Yes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A5253-9E07-4AF8-9B2C-C9E0DB160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7144A-21C9-4861-B510-907C8232540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67642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6DC7-43A3-4A5F-8AF6-25D475A8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5" y="941388"/>
            <a:ext cx="10972801" cy="558800"/>
          </a:xfrm>
        </p:spPr>
        <p:txBody>
          <a:bodyPr/>
          <a:lstStyle/>
          <a:p>
            <a:r>
              <a:rPr lang="en-US" dirty="0"/>
              <a:t>Example – Priority Health’s Cost Estimator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F04FA-EE26-4326-885F-475C634B0E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81" y="1933576"/>
            <a:ext cx="5001845" cy="2813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3112DD-DFE2-43EE-A7D5-BC1EB51831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76" y="1933576"/>
            <a:ext cx="5001845" cy="28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43590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57BF3-D074-41EE-9674-FFD4F7D0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5" y="941387"/>
            <a:ext cx="8426449" cy="793627"/>
          </a:xfrm>
        </p:spPr>
        <p:txBody>
          <a:bodyPr/>
          <a:lstStyle/>
          <a:p>
            <a:r>
              <a:rPr lang="en-US" dirty="0"/>
              <a:t>No Pain No 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7A99E-48EF-4C20-8C0F-844DDCBEA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  <a:p>
            <a:pPr lvl="1"/>
            <a:r>
              <a:rPr lang="en-US" dirty="0"/>
              <a:t>Roles</a:t>
            </a:r>
          </a:p>
          <a:p>
            <a:pPr lvl="1"/>
            <a:r>
              <a:rPr lang="en-US" dirty="0"/>
              <a:t>Reporting structure</a:t>
            </a:r>
          </a:p>
          <a:p>
            <a:r>
              <a:rPr lang="en-US" dirty="0"/>
              <a:t>Managing customer base expectations</a:t>
            </a:r>
          </a:p>
          <a:p>
            <a:r>
              <a:rPr lang="en-US" dirty="0"/>
              <a:t>Increased need for collaboration with IT</a:t>
            </a:r>
          </a:p>
          <a:p>
            <a:r>
              <a:rPr lang="en-US" dirty="0"/>
              <a:t>Increased scope of work and demand</a:t>
            </a:r>
          </a:p>
          <a:p>
            <a:r>
              <a:rPr lang="en-US" dirty="0"/>
              <a:t>Need for greater transparency</a:t>
            </a:r>
          </a:p>
          <a:p>
            <a:endParaRPr lang="en-US" dirty="0"/>
          </a:p>
        </p:txBody>
      </p:sp>
      <p:pic>
        <p:nvPicPr>
          <p:cNvPr id="6146" name="Picture 2" descr="Why is Change so Hard? | 152hq">
            <a:extLst>
              <a:ext uri="{FF2B5EF4-FFF2-40B4-BE49-F238E27FC236}">
                <a16:creationId xmlns:a16="http://schemas.microsoft.com/office/drawing/2014/main" id="{13637AE4-9052-49BF-88B5-4A8E80F32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1451815"/>
            <a:ext cx="4983040" cy="19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15482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567D-3494-405E-BE01-20ED9300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5" y="941388"/>
            <a:ext cx="10972801" cy="558800"/>
          </a:xfrm>
        </p:spPr>
        <p:txBody>
          <a:bodyPr/>
          <a:lstStyle/>
          <a:p>
            <a:r>
              <a:rPr lang="en-US" dirty="0"/>
              <a:t>Tips for Getting to Know Your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00996-4DB0-4D8A-8614-49CA4CA47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18" y="1933576"/>
            <a:ext cx="10972801" cy="4454524"/>
          </a:xfrm>
        </p:spPr>
        <p:txBody>
          <a:bodyPr/>
          <a:lstStyle/>
          <a:p>
            <a:r>
              <a:rPr lang="en-US" b="1" dirty="0"/>
              <a:t>Avoid solutioning before listening</a:t>
            </a:r>
          </a:p>
          <a:p>
            <a:r>
              <a:rPr lang="en-US" b="1" dirty="0"/>
              <a:t>See for yourself</a:t>
            </a:r>
          </a:p>
          <a:p>
            <a:pPr lvl="1"/>
            <a:r>
              <a:rPr lang="en-US" dirty="0"/>
              <a:t>View processes or problems in the customer’s setting</a:t>
            </a:r>
          </a:p>
          <a:p>
            <a:r>
              <a:rPr lang="en-US" b="1" dirty="0"/>
              <a:t>Understand the value of your work</a:t>
            </a:r>
          </a:p>
          <a:p>
            <a:pPr lvl="1"/>
            <a:r>
              <a:rPr lang="en-US" dirty="0"/>
              <a:t>Why is this important to the business?</a:t>
            </a:r>
          </a:p>
          <a:p>
            <a:r>
              <a:rPr lang="en-US" b="1" dirty="0"/>
              <a:t>Gain trust through transparency</a:t>
            </a:r>
          </a:p>
          <a:p>
            <a:pPr lvl="1"/>
            <a:r>
              <a:rPr lang="en-US" dirty="0"/>
              <a:t>Frequent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49C99-1856-4E9E-AD96-BE3E0C200A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7144A-21C9-4861-B510-907C8232540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7468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13B9-13FF-45FF-9DA4-E9A62CE7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704EB-C5F8-4719-885B-82DD9F108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18" y="1933576"/>
            <a:ext cx="10972801" cy="4732695"/>
          </a:xfrm>
        </p:spPr>
        <p:txBody>
          <a:bodyPr/>
          <a:lstStyle/>
          <a:p>
            <a:r>
              <a:rPr lang="en-US" dirty="0"/>
              <a:t>Importance of BI to Business Analysis</a:t>
            </a:r>
          </a:p>
          <a:p>
            <a:pPr lvl="1"/>
            <a:r>
              <a:rPr lang="en-US" dirty="0"/>
              <a:t>Where have we been?  Where are we now?  Where are we going?</a:t>
            </a:r>
          </a:p>
          <a:p>
            <a:r>
              <a:rPr lang="en-US" dirty="0"/>
              <a:t>Regardless of reporting structure, make it a goal to do the following:</a:t>
            </a:r>
          </a:p>
          <a:p>
            <a:pPr lvl="1"/>
            <a:r>
              <a:rPr lang="en-US" dirty="0"/>
              <a:t>Know the business</a:t>
            </a:r>
          </a:p>
          <a:p>
            <a:pPr lvl="1"/>
            <a:r>
              <a:rPr lang="en-US" dirty="0"/>
              <a:t>Connect to the “why”</a:t>
            </a:r>
          </a:p>
          <a:p>
            <a:pPr lvl="1"/>
            <a:r>
              <a:rPr lang="en-US" dirty="0"/>
              <a:t>Understand your org’s values</a:t>
            </a:r>
          </a:p>
          <a:p>
            <a:pPr lvl="1"/>
            <a:r>
              <a:rPr lang="en-US" dirty="0"/>
              <a:t>Consultative approach to support</a:t>
            </a:r>
          </a:p>
        </p:txBody>
      </p:sp>
    </p:spTree>
    <p:extLst>
      <p:ext uri="{BB962C8B-B14F-4D97-AF65-F5344CB8AC3E}">
        <p14:creationId xmlns:p14="http://schemas.microsoft.com/office/powerpoint/2010/main" val="903732957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A566-852D-43B9-8515-1F3B015F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5" y="941388"/>
            <a:ext cx="11311246" cy="5588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Q &amp; 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16BC6D-4B72-4E52-A160-5FDE01D4D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295" y="3429000"/>
            <a:ext cx="1768720" cy="29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98685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50" y="320506"/>
            <a:ext cx="10979498" cy="895124"/>
          </a:xfrm>
        </p:spPr>
        <p:txBody>
          <a:bodyPr/>
          <a:lstStyle/>
          <a:p>
            <a:r>
              <a:rPr lang="en-US" dirty="0"/>
              <a:t>Our Organization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9839AE-F4E4-0B47-9E53-6189B08B4F0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122" name="Picture 2" descr="who-we-are">
            <a:extLst>
              <a:ext uri="{FF2B5EF4-FFF2-40B4-BE49-F238E27FC236}">
                <a16:creationId xmlns:a16="http://schemas.microsoft.com/office/drawing/2014/main" id="{6EFE99CF-3B09-4690-B003-93381BDEF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584" y="936297"/>
            <a:ext cx="7330831" cy="55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26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36F52-9984-4AD9-A137-0FF8808C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DB3B2-F873-4ACB-BE6C-CAD1CBB51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would you best </a:t>
            </a:r>
            <a:r>
              <a:rPr lang="en-US"/>
              <a:t>describe your </a:t>
            </a:r>
            <a:r>
              <a:rPr lang="en-US" dirty="0"/>
              <a:t>job function(s)?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Business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Business Systems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Business Intelligence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Other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2327C-B9F7-4AE9-B085-3C33A41310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7144A-21C9-4861-B510-907C8232540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27855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A94D-BC7D-4602-A68F-79635A40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8580B-381A-44BB-BBAF-09FF9F69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18" y="1933576"/>
            <a:ext cx="10972801" cy="4291378"/>
          </a:xfrm>
        </p:spPr>
        <p:txBody>
          <a:bodyPr/>
          <a:lstStyle/>
          <a:p>
            <a:r>
              <a:rPr lang="en-US" dirty="0"/>
              <a:t>Understand the relationship between BI &amp; BA</a:t>
            </a:r>
          </a:p>
          <a:p>
            <a:r>
              <a:rPr lang="en-US" dirty="0"/>
              <a:t>Example of “business-grown” analytics</a:t>
            </a:r>
          </a:p>
          <a:p>
            <a:r>
              <a:rPr lang="en-US" dirty="0"/>
              <a:t>Importance of knowing your business</a:t>
            </a:r>
          </a:p>
          <a:p>
            <a:pPr lvl="1"/>
            <a:r>
              <a:rPr lang="en-US" dirty="0"/>
              <a:t>Understand business processes</a:t>
            </a:r>
          </a:p>
          <a:p>
            <a:pPr lvl="1"/>
            <a:r>
              <a:rPr lang="en-US" dirty="0"/>
              <a:t>Connect to the “why”</a:t>
            </a:r>
          </a:p>
          <a:p>
            <a:pPr lvl="1"/>
            <a:r>
              <a:rPr lang="en-US" dirty="0"/>
              <a:t>Understand your organization’s values</a:t>
            </a:r>
          </a:p>
          <a:p>
            <a:pPr lvl="1"/>
            <a:r>
              <a:rPr lang="en-US" dirty="0"/>
              <a:t>Employ a consultative approach to support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89BDC-89B4-4949-8BF2-0877D0BD1F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7144A-21C9-4861-B510-907C823254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00347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57" y="375754"/>
            <a:ext cx="11342777" cy="558800"/>
          </a:xfrm>
        </p:spPr>
        <p:txBody>
          <a:bodyPr/>
          <a:lstStyle/>
          <a:p>
            <a:r>
              <a:rPr lang="en-US" sz="4400" dirty="0">
                <a:solidFill>
                  <a:schemeClr val="accent1"/>
                </a:solidFill>
              </a:rPr>
              <a:t>Business</a:t>
            </a:r>
            <a:r>
              <a:rPr lang="en-US" dirty="0">
                <a:solidFill>
                  <a:schemeClr val="accent1"/>
                </a:solidFill>
              </a:rPr>
              <a:t> Intelligence and Business Analysis  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221" y="1615513"/>
            <a:ext cx="6731654" cy="47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95437" y="5452707"/>
            <a:ext cx="4421001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625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80636">
            <a:off x="5329055" y="4018212"/>
            <a:ext cx="1861783" cy="6429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25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2829285139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10A4-F327-440D-AC6A-9B5BDCC7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1034"/>
            <a:ext cx="10972801" cy="1252540"/>
          </a:xfrm>
        </p:spPr>
        <p:txBody>
          <a:bodyPr/>
          <a:lstStyle/>
          <a:p>
            <a:r>
              <a:rPr lang="en-US" sz="4400" dirty="0"/>
              <a:t>Analytics Organizational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E5756-45B4-40FB-B540-070EA5DED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Roles</a:t>
            </a:r>
          </a:p>
          <a:p>
            <a:pPr lvl="1"/>
            <a:r>
              <a:rPr lang="en-US" dirty="0"/>
              <a:t>Business Intelligence</a:t>
            </a:r>
          </a:p>
          <a:p>
            <a:pPr lvl="1"/>
            <a:r>
              <a:rPr lang="en-US" dirty="0"/>
              <a:t>Business Systems Analysis</a:t>
            </a:r>
          </a:p>
          <a:p>
            <a:pPr lvl="1"/>
            <a:r>
              <a:rPr lang="en-US" dirty="0"/>
              <a:t>Business Analysis</a:t>
            </a:r>
          </a:p>
          <a:p>
            <a:r>
              <a:rPr lang="en-US" dirty="0"/>
              <a:t>Reporting Structures</a:t>
            </a:r>
          </a:p>
          <a:p>
            <a:pPr lvl="1"/>
            <a:r>
              <a:rPr lang="en-US" dirty="0"/>
              <a:t>IT/IS</a:t>
            </a:r>
          </a:p>
          <a:p>
            <a:pPr lvl="1"/>
            <a:r>
              <a:rPr lang="en-US" dirty="0"/>
              <a:t>Business</a:t>
            </a:r>
          </a:p>
          <a:p>
            <a:pPr lvl="1"/>
            <a:r>
              <a:rPr lang="en-US" dirty="0"/>
              <a:t>Neither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662157F6-1BAF-404D-B6DC-6E27FADC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0510" y="2665287"/>
            <a:ext cx="3488503" cy="260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27136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36F52-9984-4AD9-A137-0FF8808C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#</a:t>
            </a:r>
            <a:r>
              <a:rPr lang="en-US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DB3B2-F873-4ACB-BE6C-CAD1CBB51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Within </a:t>
            </a:r>
            <a:r>
              <a:rPr lang="en-US"/>
              <a:t>your organization, where do you report as an Analyst?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IT/IS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Neither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2327C-B9F7-4AE9-B085-3C33A41310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7144A-21C9-4861-B510-907C8232540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19020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25" y="857250"/>
            <a:ext cx="4643438" cy="857250"/>
          </a:xfrm>
        </p:spPr>
        <p:txBody>
          <a:bodyPr>
            <a:noAutofit/>
          </a:bodyPr>
          <a:lstStyle/>
          <a:p>
            <a:r>
              <a:rPr lang="en-US" sz="3000" dirty="0"/>
              <a:t>Business Intelligence: </a:t>
            </a:r>
            <a:br>
              <a:rPr lang="en-US" sz="3000" dirty="0"/>
            </a:br>
            <a:r>
              <a:rPr lang="en-US" sz="3000" dirty="0">
                <a:solidFill>
                  <a:schemeClr val="accent1"/>
                </a:solidFill>
              </a:rPr>
              <a:t>How are we doing?</a:t>
            </a:r>
            <a:br>
              <a:rPr lang="en-US" sz="3000" dirty="0">
                <a:solidFill>
                  <a:schemeClr val="accent1"/>
                </a:solidFill>
              </a:rPr>
            </a:br>
            <a:r>
              <a:rPr lang="en-US" sz="3000" dirty="0">
                <a:solidFill>
                  <a:schemeClr val="accent1"/>
                </a:solidFill>
              </a:rPr>
              <a:t>Where have we been?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179" y="142875"/>
            <a:ext cx="5214938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179" y="3067052"/>
            <a:ext cx="3107696" cy="1720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25" y="3730272"/>
            <a:ext cx="3266578" cy="1634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9913" y="4432233"/>
            <a:ext cx="3459296" cy="1467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153" y="5069931"/>
            <a:ext cx="3179855" cy="1464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ight Brace 9"/>
          <p:cNvSpPr/>
          <p:nvPr/>
        </p:nvSpPr>
        <p:spPr>
          <a:xfrm>
            <a:off x="9810750" y="2970819"/>
            <a:ext cx="321469" cy="3429000"/>
          </a:xfrm>
          <a:prstGeom prst="rightBrace">
            <a:avLst/>
          </a:prstGeom>
          <a:ln w="34925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TextBox 11"/>
          <p:cNvSpPr txBox="1"/>
          <p:nvPr/>
        </p:nvSpPr>
        <p:spPr>
          <a:xfrm>
            <a:off x="10090177" y="4452798"/>
            <a:ext cx="2185905" cy="4964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313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Quantitative </a:t>
            </a:r>
          </a:p>
          <a:p>
            <a:r>
              <a:rPr lang="en-US" sz="1313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84067727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- Green lines 2">
  <a:themeElements>
    <a:clrScheme name="Priority Health Brand">
      <a:dk1>
        <a:srgbClr val="231F20"/>
      </a:dk1>
      <a:lt1>
        <a:srgbClr val="FFFFFF"/>
      </a:lt1>
      <a:dk2>
        <a:srgbClr val="119548"/>
      </a:dk2>
      <a:lt2>
        <a:srgbClr val="005B4E"/>
      </a:lt2>
      <a:accent1>
        <a:srgbClr val="008557"/>
      </a:accent1>
      <a:accent2>
        <a:srgbClr val="49B349"/>
      </a:accent2>
      <a:accent3>
        <a:srgbClr val="8AC042"/>
      </a:accent3>
      <a:accent4>
        <a:srgbClr val="AFCB96"/>
      </a:accent4>
      <a:accent5>
        <a:srgbClr val="87245F"/>
      </a:accent5>
      <a:accent6>
        <a:srgbClr val="453A6D"/>
      </a:accent6>
      <a:hlink>
        <a:srgbClr val="78A1D0"/>
      </a:hlink>
      <a:folHlink>
        <a:srgbClr val="E899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 Theme1">
  <a:themeElements>
    <a:clrScheme name="Priority Health Brand">
      <a:dk1>
        <a:srgbClr val="231F20"/>
      </a:dk1>
      <a:lt1>
        <a:srgbClr val="FFFFFF"/>
      </a:lt1>
      <a:dk2>
        <a:srgbClr val="119548"/>
      </a:dk2>
      <a:lt2>
        <a:srgbClr val="005B4E"/>
      </a:lt2>
      <a:accent1>
        <a:srgbClr val="008557"/>
      </a:accent1>
      <a:accent2>
        <a:srgbClr val="49B349"/>
      </a:accent2>
      <a:accent3>
        <a:srgbClr val="8AC042"/>
      </a:accent3>
      <a:accent4>
        <a:srgbClr val="AFCB96"/>
      </a:accent4>
      <a:accent5>
        <a:srgbClr val="87245F"/>
      </a:accent5>
      <a:accent6>
        <a:srgbClr val="453A6D"/>
      </a:accent6>
      <a:hlink>
        <a:srgbClr val="78A1D0"/>
      </a:hlink>
      <a:folHlink>
        <a:srgbClr val="E899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H Theme1" id="{F38E0DF4-29EF-4F79-82D0-F2387F9BA660}" vid="{462D3F9C-B342-41F9-B97D-974CA15CCE81}"/>
    </a:ext>
  </a:extLst>
</a:theme>
</file>

<file path=ppt/theme/theme3.xml><?xml version="1.0" encoding="utf-8"?>
<a:theme xmlns:a="http://schemas.openxmlformats.org/drawingml/2006/main" name="Cover Slide - Dark green lines">
  <a:themeElements>
    <a:clrScheme name="Priority Health Brand">
      <a:dk1>
        <a:srgbClr val="231F20"/>
      </a:dk1>
      <a:lt1>
        <a:srgbClr val="FFFFFF"/>
      </a:lt1>
      <a:dk2>
        <a:srgbClr val="119548"/>
      </a:dk2>
      <a:lt2>
        <a:srgbClr val="005B4E"/>
      </a:lt2>
      <a:accent1>
        <a:srgbClr val="008557"/>
      </a:accent1>
      <a:accent2>
        <a:srgbClr val="49B349"/>
      </a:accent2>
      <a:accent3>
        <a:srgbClr val="8AC042"/>
      </a:accent3>
      <a:accent4>
        <a:srgbClr val="AFCB96"/>
      </a:accent4>
      <a:accent5>
        <a:srgbClr val="87245F"/>
      </a:accent5>
      <a:accent6>
        <a:srgbClr val="453A6D"/>
      </a:accent6>
      <a:hlink>
        <a:srgbClr val="78A1D0"/>
      </a:hlink>
      <a:folHlink>
        <a:srgbClr val="E899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ver Slide - Green lines 2">
  <a:themeElements>
    <a:clrScheme name="Priority Health Brand">
      <a:dk1>
        <a:srgbClr val="231F20"/>
      </a:dk1>
      <a:lt1>
        <a:srgbClr val="FFFFFF"/>
      </a:lt1>
      <a:dk2>
        <a:srgbClr val="119548"/>
      </a:dk2>
      <a:lt2>
        <a:srgbClr val="005B4E"/>
      </a:lt2>
      <a:accent1>
        <a:srgbClr val="008557"/>
      </a:accent1>
      <a:accent2>
        <a:srgbClr val="49B349"/>
      </a:accent2>
      <a:accent3>
        <a:srgbClr val="8AC042"/>
      </a:accent3>
      <a:accent4>
        <a:srgbClr val="AFCB96"/>
      </a:accent4>
      <a:accent5>
        <a:srgbClr val="87245F"/>
      </a:accent5>
      <a:accent6>
        <a:srgbClr val="453A6D"/>
      </a:accent6>
      <a:hlink>
        <a:srgbClr val="78A1D0"/>
      </a:hlink>
      <a:folHlink>
        <a:srgbClr val="E899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xt Slides">
  <a:themeElements>
    <a:clrScheme name="Priority Health Brand">
      <a:dk1>
        <a:srgbClr val="231F20"/>
      </a:dk1>
      <a:lt1>
        <a:srgbClr val="FFFFFF"/>
      </a:lt1>
      <a:dk2>
        <a:srgbClr val="119548"/>
      </a:dk2>
      <a:lt2>
        <a:srgbClr val="005B4E"/>
      </a:lt2>
      <a:accent1>
        <a:srgbClr val="008557"/>
      </a:accent1>
      <a:accent2>
        <a:srgbClr val="49B349"/>
      </a:accent2>
      <a:accent3>
        <a:srgbClr val="8AC042"/>
      </a:accent3>
      <a:accent4>
        <a:srgbClr val="AFCB96"/>
      </a:accent4>
      <a:accent5>
        <a:srgbClr val="87245F"/>
      </a:accent5>
      <a:accent6>
        <a:srgbClr val="453A6D"/>
      </a:accent6>
      <a:hlink>
        <a:srgbClr val="78A1D0"/>
      </a:hlink>
      <a:folHlink>
        <a:srgbClr val="E899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Custom Design">
  <a:themeElements>
    <a:clrScheme name="Priority Health Brand">
      <a:dk1>
        <a:srgbClr val="231F20"/>
      </a:dk1>
      <a:lt1>
        <a:srgbClr val="FFFFFF"/>
      </a:lt1>
      <a:dk2>
        <a:srgbClr val="119548"/>
      </a:dk2>
      <a:lt2>
        <a:srgbClr val="005B4E"/>
      </a:lt2>
      <a:accent1>
        <a:srgbClr val="008557"/>
      </a:accent1>
      <a:accent2>
        <a:srgbClr val="49B349"/>
      </a:accent2>
      <a:accent3>
        <a:srgbClr val="8AC042"/>
      </a:accent3>
      <a:accent4>
        <a:srgbClr val="AFCB96"/>
      </a:accent4>
      <a:accent5>
        <a:srgbClr val="87245F"/>
      </a:accent5>
      <a:accent6>
        <a:srgbClr val="453A6D"/>
      </a:accent6>
      <a:hlink>
        <a:srgbClr val="78A1D0"/>
      </a:hlink>
      <a:folHlink>
        <a:srgbClr val="E899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ection Breaks">
  <a:themeElements>
    <a:clrScheme name="Priority Health Brand">
      <a:dk1>
        <a:srgbClr val="231F20"/>
      </a:dk1>
      <a:lt1>
        <a:srgbClr val="FFFFFF"/>
      </a:lt1>
      <a:dk2>
        <a:srgbClr val="119548"/>
      </a:dk2>
      <a:lt2>
        <a:srgbClr val="005B4E"/>
      </a:lt2>
      <a:accent1>
        <a:srgbClr val="008557"/>
      </a:accent1>
      <a:accent2>
        <a:srgbClr val="49B349"/>
      </a:accent2>
      <a:accent3>
        <a:srgbClr val="8AC042"/>
      </a:accent3>
      <a:accent4>
        <a:srgbClr val="AFCB96"/>
      </a:accent4>
      <a:accent5>
        <a:srgbClr val="87245F"/>
      </a:accent5>
      <a:accent6>
        <a:srgbClr val="453A6D"/>
      </a:accent6>
      <a:hlink>
        <a:srgbClr val="78A1D0"/>
      </a:hlink>
      <a:folHlink>
        <a:srgbClr val="E899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Large Quote Slides">
  <a:themeElements>
    <a:clrScheme name="Priority Health Brand">
      <a:dk1>
        <a:srgbClr val="231F20"/>
      </a:dk1>
      <a:lt1>
        <a:srgbClr val="FFFFFF"/>
      </a:lt1>
      <a:dk2>
        <a:srgbClr val="119548"/>
      </a:dk2>
      <a:lt2>
        <a:srgbClr val="005B4E"/>
      </a:lt2>
      <a:accent1>
        <a:srgbClr val="008557"/>
      </a:accent1>
      <a:accent2>
        <a:srgbClr val="49B349"/>
      </a:accent2>
      <a:accent3>
        <a:srgbClr val="8AC042"/>
      </a:accent3>
      <a:accent4>
        <a:srgbClr val="AFCB96"/>
      </a:accent4>
      <a:accent5>
        <a:srgbClr val="87245F"/>
      </a:accent5>
      <a:accent6>
        <a:srgbClr val="453A6D"/>
      </a:accent6>
      <a:hlink>
        <a:srgbClr val="78A1D0"/>
      </a:hlink>
      <a:folHlink>
        <a:srgbClr val="E899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2DFD247FE28E48B63989309D0FA42D" ma:contentTypeVersion="13" ma:contentTypeDescription="Create a new document." ma:contentTypeScope="" ma:versionID="769771d5b8b30902c9e4ebaad9a35dd4">
  <xsd:schema xmlns:xsd="http://www.w3.org/2001/XMLSchema" xmlns:xs="http://www.w3.org/2001/XMLSchema" xmlns:p="http://schemas.microsoft.com/office/2006/metadata/properties" xmlns:ns3="a712be80-2ea5-418c-abd8-e7fbf1b4e532" xmlns:ns4="ee9d132f-5002-471a-9620-959d34f883ba" targetNamespace="http://schemas.microsoft.com/office/2006/metadata/properties" ma:root="true" ma:fieldsID="91a898ea897e35b5df832db3fa6794cd" ns3:_="" ns4:_="">
    <xsd:import namespace="a712be80-2ea5-418c-abd8-e7fbf1b4e532"/>
    <xsd:import namespace="ee9d132f-5002-471a-9620-959d34f883b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2be80-2ea5-418c-abd8-e7fbf1b4e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d132f-5002-471a-9620-959d34f883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B278AC-DF32-45E1-9A65-646DF6E4D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12be80-2ea5-418c-abd8-e7fbf1b4e532"/>
    <ds:schemaRef ds:uri="ee9d132f-5002-471a-9620-959d34f883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821147-7332-424C-984B-E3B08C2C3AE8}">
  <ds:schemaRefs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e9d132f-5002-471a-9620-959d34f883ba"/>
    <ds:schemaRef ds:uri="a712be80-2ea5-418c-abd8-e7fbf1b4e53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C2AC5A-B31C-4EF4-81A0-6D09D5E655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953</Words>
  <Application>Microsoft Office PowerPoint</Application>
  <PresentationFormat>Widescreen</PresentationFormat>
  <Paragraphs>217</Paragraphs>
  <Slides>28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Aharoni</vt:lpstr>
      <vt:lpstr>Arial</vt:lpstr>
      <vt:lpstr>Arial Black</vt:lpstr>
      <vt:lpstr>Calibri</vt:lpstr>
      <vt:lpstr>Roboto</vt:lpstr>
      <vt:lpstr>Wingdings</vt:lpstr>
      <vt:lpstr>Cover Slide - Green lines 2</vt:lpstr>
      <vt:lpstr>PH Theme1</vt:lpstr>
      <vt:lpstr>Cover Slide - Dark green lines</vt:lpstr>
      <vt:lpstr>1_Cover Slide - Green lines 2</vt:lpstr>
      <vt:lpstr>Text Slides</vt:lpstr>
      <vt:lpstr>Custom Design</vt:lpstr>
      <vt:lpstr>Section Breaks</vt:lpstr>
      <vt:lpstr>Large Quote Slides</vt:lpstr>
      <vt:lpstr>Visio</vt:lpstr>
      <vt:lpstr>Business Intelligence for Business Analysts in 2020</vt:lpstr>
      <vt:lpstr>About us</vt:lpstr>
      <vt:lpstr>Our Organization</vt:lpstr>
      <vt:lpstr>Poll #1</vt:lpstr>
      <vt:lpstr>Key Objectives</vt:lpstr>
      <vt:lpstr>Business Intelligence and Business Analysis  </vt:lpstr>
      <vt:lpstr>Analytics Organizational Structures</vt:lpstr>
      <vt:lpstr>Poll #2</vt:lpstr>
      <vt:lpstr>Business Intelligence:  How are we doing? Where have we been?</vt:lpstr>
      <vt:lpstr>Business Analysis:  A Catalyst for Proactive Improvement of Outcomes</vt:lpstr>
      <vt:lpstr>Analytics Maturity Model</vt:lpstr>
      <vt:lpstr>Building a foundation for the healthcare Value</vt:lpstr>
      <vt:lpstr>The Provider Division at Priority Health</vt:lpstr>
      <vt:lpstr>Origin of Provider Network Analytics (previously reporting to Business Units)</vt:lpstr>
      <vt:lpstr>PowerPoint Presentation</vt:lpstr>
      <vt:lpstr>Third Party Perspective to Specialized Analytics</vt:lpstr>
      <vt:lpstr>The Function of Provider Network Analytics</vt:lpstr>
      <vt:lpstr>Provider Data Flow</vt:lpstr>
      <vt:lpstr>PowerPoint Presentation</vt:lpstr>
      <vt:lpstr>PowerPoint Presentation</vt:lpstr>
      <vt:lpstr>Provider Data Flow</vt:lpstr>
      <vt:lpstr>Provider Data Flow</vt:lpstr>
      <vt:lpstr>Poll #3</vt:lpstr>
      <vt:lpstr>Example – Priority Health’s Cost Estimator</vt:lpstr>
      <vt:lpstr>No Pain No Gain</vt:lpstr>
      <vt:lpstr>Tips for Getting to Know Your Business</vt:lpstr>
      <vt:lpstr>Summary</vt:lpstr>
      <vt:lpstr>Thank You!  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Soltis, Michael K. (Mike)</dc:creator>
  <cp:lastModifiedBy>Kevin Parocaran</cp:lastModifiedBy>
  <cp:revision>25</cp:revision>
  <dcterms:created xsi:type="dcterms:W3CDTF">2020-05-13T15:31:02Z</dcterms:created>
  <dcterms:modified xsi:type="dcterms:W3CDTF">2020-05-20T18:40:24Z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0x010100332DFD247FE28E48B63989309D0FA42D</vt:lpwstr>
  </property>
</Properties>
</file>